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_rels/notesSlide19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4.xml.rels" ContentType="application/vnd.openxmlformats-package.relationship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5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media/image13.jpeg" ContentType="image/jpeg"/>
  <Override PartName="/ppt/media/image9.png" ContentType="image/png"/>
  <Override PartName="/ppt/media/image8.png" ContentType="image/png"/>
  <Override PartName="/ppt/media/image14.jpeg" ContentType="image/jpeg"/>
  <Override PartName="/ppt/media/image7.png" ContentType="image/png"/>
  <Override PartName="/ppt/media/image1.jpeg" ContentType="image/jpeg"/>
  <Override PartName="/ppt/media/image12.jpeg" ContentType="image/jpeg"/>
  <Override PartName="/ppt/media/image11.png" ContentType="image/png"/>
  <Override PartName="/ppt/media/image19.jpeg" ContentType="image/jpeg"/>
  <Override PartName="/ppt/media/image6.png" ContentType="image/png"/>
  <Override PartName="/ppt/media/image29.png" ContentType="image/png"/>
  <Override PartName="/ppt/media/image4.jpeg" ContentType="image/jpeg"/>
  <Override PartName="/ppt/media/image2.png" ContentType="image/png"/>
  <Override PartName="/ppt/media/image25.png" ContentType="image/png"/>
  <Override PartName="/ppt/media/image3.jpeg" ContentType="image/jpeg"/>
  <Override PartName="/ppt/media/image10.png" ContentType="image/png"/>
  <Override PartName="/ppt/media/image27.png" ContentType="image/png"/>
  <Override PartName="/ppt/media/image24.png" ContentType="image/png"/>
  <Override PartName="/ppt/media/image23.jpeg" ContentType="image/jpeg"/>
  <Override PartName="/ppt/media/image22.png" ContentType="image/png"/>
  <Override PartName="/ppt/media/image21.jpeg" ContentType="image/jpeg"/>
  <Override PartName="/ppt/media/image16.jpeg" ContentType="image/jpeg"/>
  <Override PartName="/ppt/media/image5.png" ContentType="image/png"/>
  <Override PartName="/ppt/media/image28.png" ContentType="image/png"/>
  <Override PartName="/ppt/media/image20.jpeg" ContentType="image/jpeg"/>
  <Override PartName="/ppt/media/image18.png" ContentType="image/png"/>
  <Override PartName="/ppt/media/image15.jpeg" ContentType="image/jpeg"/>
  <Override PartName="/ppt/media/image26.png" ContentType="image/png"/>
  <Override PartName="/ppt/media/image17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6.xml.rels" ContentType="application/vnd.openxmlformats-package.relationships+xml"/>
  <Override PartName="/ppt/slides/_rels/slide16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6.xml" ContentType="application/vnd.openxmlformats-officedocument.presentationml.slide+xml"/>
  <Override PartName="/ppt/slides/slide3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96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97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1EF0E96C-EB88-4567-A5E6-97922EAF7CF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20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Welcome to Quantitative Reasoning!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4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1535AC7-9F51-450E-92EB-BD2479D7B67E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6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6E47C76-13EA-4AB0-B8C6-CFE13469C4CB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32657DE-5F7A-4C1C-B661-CEE6EDDA7E52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8F2F6AA-262E-4542-8C69-E4A809846DBE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20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Change this for your classes.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35A8342-DD12-48AF-B4F3-FD65E0A8E653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5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EB9804F-5C7E-458D-BF9A-EC1CEB7253C9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8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BC1ADE9-9D7C-4ED2-89C5-D28C1B3478FD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E87B590-9D05-4D18-BA17-383E3F5F1E82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974717C-A025-4EDD-8C05-91002B14C89C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43AF17E-36D1-4ABB-B13F-1979949B5E54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A1E4EAB-FB31-4E2F-9840-1D28AA5A9EF7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77FE9F4-A7FD-4BDC-B3F7-22D5B09A42AF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58972BF-0550-4306-A9BE-7AC4FCEE3E77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6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AEE7FE9-553B-4670-8FA7-BA42490E7388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9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DC38AB2-3AFB-4565-8AEC-04DB7448DE0D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C45F236-3A71-49EC-ADA4-5700DBEEA86A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20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The items under “Data Literacy” are essentially the textbook topics that we will cover</a:t>
            </a:r>
            <a:endParaRPr b="0" lang="en-US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The 2</a:t>
            </a:r>
            <a:r>
              <a:rPr b="0" lang="en-US" sz="2000" spc="-1" strike="noStrike" baseline="30000">
                <a:latin typeface="Arial"/>
              </a:rPr>
              <a:t>nd</a:t>
            </a:r>
            <a:r>
              <a:rPr b="0" lang="en-US" sz="2000" spc="-1" strike="noStrike">
                <a:latin typeface="Arial"/>
              </a:rPr>
              <a:t> and 3</a:t>
            </a:r>
            <a:r>
              <a:rPr b="0" lang="en-US" sz="2000" spc="-1" strike="noStrike" baseline="30000">
                <a:latin typeface="Arial"/>
              </a:rPr>
              <a:t>rd</a:t>
            </a:r>
            <a:r>
              <a:rPr b="0" lang="en-US" sz="2000" spc="-1" strike="noStrike">
                <a:latin typeface="Arial"/>
              </a:rPr>
              <a:t> bullet points are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CF22FAC-CF38-4244-8DF5-D3AC8CE1FA49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0"/>
            <a:ext cx="9141840" cy="1234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://www.montana.edu/msse/Data_analysis/Hake_1998_Normalized_gain.pdf" TargetMode="External"/><Relationship Id="rId2" Type="http://schemas.openxmlformats.org/officeDocument/2006/relationships/hyperlink" Target="https://www.pnas.org/content/111/23/8410" TargetMode="External"/><Relationship Id="rId3" Type="http://schemas.openxmlformats.org/officeDocument/2006/relationships/hyperlink" Target="https://www.sciencedirect.com/science/article/pii/S2452301115000115%23bib4" TargetMode="External"/><Relationship Id="rId4" Type="http://schemas.openxmlformats.org/officeDocument/2006/relationships/hyperlink" Target="https://info.maths.ed.ac.uk/assets/files/LandT/Deslauriers_Science_May2011.pdf" TargetMode="External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Relationship Id="rId11" Type="http://schemas.openxmlformats.org/officeDocument/2006/relationships/slideLayout" Target="../slideLayouts/slideLayout5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qr.dasmithmaths.com/w1-thu/country_info.csv" TargetMode="Externa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hyperlink" Target="http://www.washingtonpost.com" TargetMode="External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Content Placeholder 5" descr="IMAG0108-title.jpg"/>
          <p:cNvPicPr/>
          <p:nvPr/>
        </p:nvPicPr>
        <p:blipFill>
          <a:blip r:embed="rId1"/>
          <a:stretch/>
        </p:blipFill>
        <p:spPr>
          <a:xfrm>
            <a:off x="395640" y="476640"/>
            <a:ext cx="8494920" cy="5935320"/>
          </a:xfrm>
          <a:prstGeom prst="rect">
            <a:avLst/>
          </a:prstGeom>
          <a:ln>
            <a:noFill/>
          </a:ln>
          <a:scene3d>
            <a:camera prst="orthographicFront"/>
            <a:lightRig dir="t" rig="threePt"/>
          </a:scene3d>
          <a:sp3d>
            <a:bevelT prst="softRound" w="152400" h="50800"/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Should everyone learn to code?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18" name="Picture 4" descr="Screen Shot 2019-08-05 at 2.58.39 pm.png"/>
          <p:cNvPicPr/>
          <p:nvPr/>
        </p:nvPicPr>
        <p:blipFill>
          <a:blip r:embed="rId1"/>
          <a:stretch/>
        </p:blipFill>
        <p:spPr>
          <a:xfrm>
            <a:off x="971640" y="1196640"/>
            <a:ext cx="7234200" cy="545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Coding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Should everyone learn to code?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21" name="Picture 5" descr="Screen Shot 2019-08-05 at 2.59.20 pm.png"/>
          <p:cNvPicPr/>
          <p:nvPr/>
        </p:nvPicPr>
        <p:blipFill>
          <a:blip r:embed="rId1"/>
          <a:stretch/>
        </p:blipFill>
        <p:spPr>
          <a:xfrm>
            <a:off x="-11160" y="548640"/>
            <a:ext cx="9141840" cy="5493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Should everyone learn to code?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Opinion is mixed…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If you already know something about coding, you will get some practice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If you don’t, you’ll get a gentle introduction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Coding can be used to automate boring tasks and make you more productive / rested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HOW?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QR does not follow a traditional lecture format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The method we use requires the students to be more independent than lecture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Take advantage of the ungraded semester to build new academic habits that will help you throughout your time as a student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SG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Evidence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SG" sz="32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1"/>
              </a:rPr>
              <a:t>http://www.montana.edu/msse/Data_analysis/Hake_1998_Normalized_gain.pdf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SG" sz="32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https://www.pnas.org/content/111/23/8410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SG" sz="32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https://www.sciencedirect.com/science/article/pii/S2452301115000115#bib4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SG" sz="32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https://info.maths.ed.ac.uk/assets/files/LandT/Deslauriers_Science_May2011.pdf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6619680" y="0"/>
            <a:ext cx="2522160" cy="3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2"/>
          <p:cNvSpPr/>
          <p:nvPr/>
        </p:nvSpPr>
        <p:spPr>
          <a:xfrm>
            <a:off x="49680" y="4165920"/>
            <a:ext cx="1689120" cy="131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SG" sz="2000" spc="-1" strike="noStrike">
                <a:solidFill>
                  <a:srgbClr val="c6d9f1"/>
                </a:solidFill>
                <a:latin typeface="Arial"/>
                <a:ea typeface="DejaVu Sans"/>
              </a:rPr>
              <a:t>1. Learn with prep work on  your own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3566160" y="4206240"/>
            <a:ext cx="1670400" cy="1263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SG" sz="1800" spc="-1" strike="noStrike">
                <a:solidFill>
                  <a:srgbClr val="9bbb59"/>
                </a:solidFill>
                <a:latin typeface="Arial"/>
                <a:ea typeface="DejaVu Sans"/>
              </a:rPr>
              <a:t>4. Clarify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SG" sz="1800" spc="-1" strike="noStrike">
                <a:solidFill>
                  <a:srgbClr val="9bbb59"/>
                </a:solidFill>
                <a:latin typeface="Arial"/>
                <a:ea typeface="DejaVu Sans"/>
              </a:rPr>
              <a:t>doubts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SG" sz="1400" spc="-1" strike="noStrike">
                <a:solidFill>
                  <a:srgbClr val="9bbb59"/>
                </a:solidFill>
                <a:latin typeface="Arial"/>
                <a:ea typeface="DejaVu Sans"/>
              </a:rPr>
              <a:t>(explain by peers;  just-in-time teaching)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1955160" y="4114800"/>
            <a:ext cx="1426680" cy="1263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SG" sz="2400" spc="-1" strike="noStrike">
                <a:solidFill>
                  <a:srgbClr val="9bbb59"/>
                </a:solidFill>
                <a:latin typeface="Arial"/>
                <a:ea typeface="DejaVu Sans"/>
              </a:rPr>
              <a:t>3. Solo quiz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SG" sz="2400" spc="-1" strike="noStrike">
                <a:solidFill>
                  <a:srgbClr val="9bbb59"/>
                </a:solidFill>
                <a:latin typeface="Arial"/>
                <a:ea typeface="DejaVu Sans"/>
              </a:rPr>
              <a:t>IRAT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>
            <a:off x="5433120" y="4149000"/>
            <a:ext cx="1934280" cy="1335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SG" sz="1800" spc="-1" strike="noStrike">
                <a:solidFill>
                  <a:srgbClr val="4bacc6"/>
                </a:solidFill>
                <a:latin typeface="Arial"/>
                <a:ea typeface="DejaVu Sans"/>
              </a:rPr>
              <a:t>6. Team applications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SG" sz="1800" spc="-1" strike="noStrike">
                <a:solidFill>
                  <a:srgbClr val="4bacc6"/>
                </a:solidFill>
                <a:latin typeface="Arial"/>
                <a:ea typeface="DejaVu Sans"/>
              </a:rPr>
              <a:t>7. Mini-lecture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33" name="Picture 19" descr=""/>
          <p:cNvPicPr/>
          <p:nvPr/>
        </p:nvPicPr>
        <p:blipFill>
          <a:blip r:embed="rId1"/>
          <a:srcRect l="3946" t="57400" r="79697" b="30837"/>
          <a:stretch/>
        </p:blipFill>
        <p:spPr>
          <a:xfrm>
            <a:off x="3657600" y="2645280"/>
            <a:ext cx="1349640" cy="1376640"/>
          </a:xfrm>
          <a:prstGeom prst="rect">
            <a:avLst/>
          </a:prstGeom>
          <a:ln>
            <a:noFill/>
          </a:ln>
        </p:spPr>
      </p:pic>
      <p:pic>
        <p:nvPicPr>
          <p:cNvPr id="234" name="Picture 20" descr=""/>
          <p:cNvPicPr/>
          <p:nvPr/>
        </p:nvPicPr>
        <p:blipFill>
          <a:blip r:embed="rId2"/>
          <a:srcRect l="2151" t="67763" r="78823" b="18556"/>
          <a:stretch/>
        </p:blipFill>
        <p:spPr>
          <a:xfrm>
            <a:off x="5677200" y="2663280"/>
            <a:ext cx="1349640" cy="1375200"/>
          </a:xfrm>
          <a:prstGeom prst="rect">
            <a:avLst/>
          </a:prstGeom>
          <a:ln>
            <a:noFill/>
          </a:ln>
        </p:spPr>
      </p:pic>
      <p:pic>
        <p:nvPicPr>
          <p:cNvPr id="235" name="Picture 21" descr=""/>
          <p:cNvPicPr/>
          <p:nvPr/>
        </p:nvPicPr>
        <p:blipFill>
          <a:blip r:embed="rId3"/>
          <a:srcRect l="2151" t="34531" r="78823" b="52948"/>
          <a:stretch/>
        </p:blipFill>
        <p:spPr>
          <a:xfrm>
            <a:off x="1920240" y="2622960"/>
            <a:ext cx="1452240" cy="1353960"/>
          </a:xfrm>
          <a:prstGeom prst="rect">
            <a:avLst/>
          </a:prstGeom>
          <a:ln>
            <a:noFill/>
          </a:ln>
        </p:spPr>
      </p:pic>
      <p:pic>
        <p:nvPicPr>
          <p:cNvPr id="236" name="Picture 22" descr=""/>
          <p:cNvPicPr/>
          <p:nvPr/>
        </p:nvPicPr>
        <p:blipFill>
          <a:blip r:embed="rId4"/>
          <a:srcRect l="2151" t="23954" r="78823" b="63519"/>
          <a:stretch/>
        </p:blipFill>
        <p:spPr>
          <a:xfrm>
            <a:off x="147240" y="2664360"/>
            <a:ext cx="1452600" cy="1354320"/>
          </a:xfrm>
          <a:prstGeom prst="rect">
            <a:avLst/>
          </a:prstGeom>
          <a:ln>
            <a:noFill/>
          </a:ln>
        </p:spPr>
      </p:pic>
      <p:sp>
        <p:nvSpPr>
          <p:cNvPr id="237" name="CustomShape 6"/>
          <p:cNvSpPr/>
          <p:nvPr/>
        </p:nvSpPr>
        <p:spPr>
          <a:xfrm>
            <a:off x="0" y="263880"/>
            <a:ext cx="9141840" cy="12088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7"/>
          <p:cNvSpPr/>
          <p:nvPr/>
        </p:nvSpPr>
        <p:spPr>
          <a:xfrm>
            <a:off x="49680" y="1418760"/>
            <a:ext cx="1618200" cy="110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330" spc="-1" strike="noStrike">
                <a:solidFill>
                  <a:srgbClr val="c6d9f1"/>
                </a:solidFill>
                <a:latin typeface="Arial"/>
                <a:ea typeface="DejaVu Sans"/>
              </a:rPr>
              <a:t>Before class</a:t>
            </a:r>
            <a:endParaRPr b="0" lang="en-US" sz="3330" spc="-1" strike="noStrike">
              <a:latin typeface="Arial"/>
            </a:endParaRPr>
          </a:p>
        </p:txBody>
      </p:sp>
      <p:sp>
        <p:nvSpPr>
          <p:cNvPr id="239" name="CustomShape 8"/>
          <p:cNvSpPr/>
          <p:nvPr/>
        </p:nvSpPr>
        <p:spPr>
          <a:xfrm>
            <a:off x="1088280" y="1371600"/>
            <a:ext cx="4671000" cy="110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330" spc="-1" strike="noStrike">
                <a:solidFill>
                  <a:srgbClr val="9bbb59"/>
                </a:solidFill>
                <a:latin typeface="Arial"/>
                <a:ea typeface="DejaVu Sans"/>
              </a:rPr>
              <a:t>In class:</a:t>
            </a:r>
            <a:endParaRPr b="0" lang="en-US" sz="333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330" spc="-1" strike="noStrike">
                <a:solidFill>
                  <a:srgbClr val="9bbb59"/>
                </a:solidFill>
                <a:latin typeface="Arial"/>
                <a:ea typeface="DejaVu Sans"/>
              </a:rPr>
              <a:t>Closed book</a:t>
            </a:r>
            <a:endParaRPr b="0" lang="en-US" sz="3330" spc="-1" strike="noStrike">
              <a:latin typeface="Arial"/>
            </a:endParaRPr>
          </a:p>
        </p:txBody>
      </p:sp>
      <p:sp>
        <p:nvSpPr>
          <p:cNvPr id="240" name="CustomShape 9"/>
          <p:cNvSpPr/>
          <p:nvPr/>
        </p:nvSpPr>
        <p:spPr>
          <a:xfrm>
            <a:off x="5115960" y="1418760"/>
            <a:ext cx="2472120" cy="110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330" spc="-1" strike="noStrike">
                <a:solidFill>
                  <a:srgbClr val="4bacc6"/>
                </a:solidFill>
                <a:latin typeface="Arial"/>
                <a:ea typeface="DejaVu Sans"/>
              </a:rPr>
              <a:t>In class: Open </a:t>
            </a:r>
            <a:endParaRPr b="0" lang="en-US" sz="3330" spc="-1" strike="noStrike">
              <a:latin typeface="Arial"/>
            </a:endParaRPr>
          </a:p>
        </p:txBody>
      </p:sp>
      <p:sp>
        <p:nvSpPr>
          <p:cNvPr id="241" name="CustomShape 10"/>
          <p:cNvSpPr/>
          <p:nvPr/>
        </p:nvSpPr>
        <p:spPr>
          <a:xfrm>
            <a:off x="49680" y="479880"/>
            <a:ext cx="9092160" cy="77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4240" rIns="84240" tIns="42120" bIns="4212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200" spc="-1" strike="noStrike">
                <a:solidFill>
                  <a:srgbClr val="d99694"/>
                </a:solidFill>
                <a:latin typeface="Arial"/>
                <a:ea typeface="DejaVu Sans"/>
              </a:rPr>
              <a:t>TBL: a specific type of “flipped classroom” or blended learning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242" name="CustomShape 11"/>
          <p:cNvSpPr/>
          <p:nvPr/>
        </p:nvSpPr>
        <p:spPr>
          <a:xfrm>
            <a:off x="91440" y="5540040"/>
            <a:ext cx="1644480" cy="122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SG" sz="1800" spc="-1" strike="noStrike">
                <a:solidFill>
                  <a:srgbClr val="c6d9f1"/>
                </a:solidFill>
                <a:latin typeface="Arial"/>
                <a:ea typeface="DejaVu Sans"/>
              </a:rPr>
              <a:t>2. Consult teammates, tutors, instructor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43" name="CustomShape 12"/>
          <p:cNvSpPr/>
          <p:nvPr/>
        </p:nvSpPr>
        <p:spPr>
          <a:xfrm>
            <a:off x="7406640" y="4165920"/>
            <a:ext cx="1735920" cy="195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SG" sz="2000" spc="-1" strike="noStrike">
                <a:solidFill>
                  <a:srgbClr val="c6d9f1"/>
                </a:solidFill>
                <a:latin typeface="Arial"/>
                <a:ea typeface="DejaVu Sans"/>
              </a:rPr>
              <a:t>8. Review lesson.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SG" sz="2000" spc="-1" strike="noStrike">
                <a:solidFill>
                  <a:srgbClr val="c6d9f1"/>
                </a:solidFill>
                <a:latin typeface="Arial"/>
                <a:ea typeface="DejaVu Sans"/>
              </a:rPr>
              <a:t>9. Complete assignments from lesson.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44" name="Picture 22_0" descr=""/>
          <p:cNvPicPr/>
          <p:nvPr/>
        </p:nvPicPr>
        <p:blipFill>
          <a:blip r:embed="rId5"/>
          <a:srcRect l="2151" t="23954" r="78823" b="63519"/>
          <a:stretch/>
        </p:blipFill>
        <p:spPr>
          <a:xfrm>
            <a:off x="7504200" y="2664360"/>
            <a:ext cx="1452600" cy="1354320"/>
          </a:xfrm>
          <a:prstGeom prst="rect">
            <a:avLst/>
          </a:prstGeom>
          <a:ln>
            <a:noFill/>
          </a:ln>
        </p:spPr>
      </p:pic>
      <p:sp>
        <p:nvSpPr>
          <p:cNvPr id="245" name="CustomShape 13"/>
          <p:cNvSpPr/>
          <p:nvPr/>
        </p:nvSpPr>
        <p:spPr>
          <a:xfrm>
            <a:off x="7406640" y="1418760"/>
            <a:ext cx="1618200" cy="110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330" spc="-1" strike="noStrike">
                <a:solidFill>
                  <a:srgbClr val="c6d9f1"/>
                </a:solidFill>
                <a:latin typeface="Arial"/>
                <a:ea typeface="DejaVu Sans"/>
              </a:rPr>
              <a:t>After class</a:t>
            </a:r>
            <a:endParaRPr b="0" lang="en-US" sz="333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380880" y="457200"/>
            <a:ext cx="8379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2"/>
          <p:cNvSpPr/>
          <p:nvPr/>
        </p:nvSpPr>
        <p:spPr>
          <a:xfrm>
            <a:off x="0" y="111240"/>
            <a:ext cx="914184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3"/>
          <p:cNvSpPr/>
          <p:nvPr/>
        </p:nvSpPr>
        <p:spPr>
          <a:xfrm>
            <a:off x="533520" y="5791320"/>
            <a:ext cx="18216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4"/>
          <p:cNvSpPr/>
          <p:nvPr/>
        </p:nvSpPr>
        <p:spPr>
          <a:xfrm>
            <a:off x="1259640" y="125640"/>
            <a:ext cx="662256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en-US" sz="40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Before-class preparation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250" name="CustomShape 5"/>
          <p:cNvSpPr/>
          <p:nvPr/>
        </p:nvSpPr>
        <p:spPr>
          <a:xfrm>
            <a:off x="533520" y="853560"/>
            <a:ext cx="8530200" cy="545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Visit “</a:t>
            </a:r>
            <a:r>
              <a:rPr b="1" i="1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Assignments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” in the Canvas course page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Readings</a:t>
            </a:r>
            <a:endParaRPr b="0" lang="en-US" sz="36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Videos</a:t>
            </a:r>
            <a:endParaRPr b="0" lang="en-US" sz="36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Worksheets</a:t>
            </a:r>
            <a:endParaRPr b="0" lang="en-US" sz="36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Sample RAT questions</a:t>
            </a:r>
            <a:endParaRPr b="0" lang="en-US" sz="36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Discuss with your teammates </a:t>
            </a:r>
            <a:endParaRPr b="0" lang="en-US" sz="36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Visit peer tutors</a:t>
            </a:r>
            <a:endParaRPr b="0" lang="en-US" sz="36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Consult instructor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57200" y="1600200"/>
            <a:ext cx="4036320" cy="276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Drop-in Hours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Sun, Mon, Tue, Wed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Evenings 7pm - 9pm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Location K Chanrai (Elm)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Zoom link on Canvas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4648320" y="1600200"/>
            <a:ext cx="4036320" cy="276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One-on-one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Visit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yalenus.mywconline.com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to schedule an appointment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559080" y="4404960"/>
            <a:ext cx="8227440" cy="208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4"/>
          <p:cNvSpPr/>
          <p:nvPr/>
        </p:nvSpPr>
        <p:spPr>
          <a:xfrm>
            <a:off x="179640" y="4509000"/>
            <a:ext cx="8871840" cy="167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YinXi     Bijaya       JJ          Ayesha    Claire   Reneez   Golam    Ann       Vasu      Mustafa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5" name="CustomShape 5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QR Peer Tutors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56" name="Picture 17" descr="Tan,_Yin_Xi-222862666.jpg"/>
          <p:cNvPicPr/>
          <p:nvPr/>
        </p:nvPicPr>
        <p:blipFill>
          <a:blip r:embed="rId1"/>
          <a:stretch/>
        </p:blipFill>
        <p:spPr>
          <a:xfrm>
            <a:off x="182880" y="4906080"/>
            <a:ext cx="822240" cy="1096200"/>
          </a:xfrm>
          <a:prstGeom prst="rect">
            <a:avLst/>
          </a:prstGeom>
          <a:ln>
            <a:noFill/>
          </a:ln>
        </p:spPr>
      </p:pic>
      <p:pic>
        <p:nvPicPr>
          <p:cNvPr id="257" name="Picture 6" descr=""/>
          <p:cNvPicPr/>
          <p:nvPr/>
        </p:nvPicPr>
        <p:blipFill>
          <a:blip r:embed="rId2"/>
          <a:stretch/>
        </p:blipFill>
        <p:spPr>
          <a:xfrm>
            <a:off x="1072080" y="4906080"/>
            <a:ext cx="755640" cy="1004760"/>
          </a:xfrm>
          <a:prstGeom prst="rect">
            <a:avLst/>
          </a:prstGeom>
          <a:ln>
            <a:noFill/>
          </a:ln>
        </p:spPr>
      </p:pic>
      <p:pic>
        <p:nvPicPr>
          <p:cNvPr id="258" name="Picture 12" descr=""/>
          <p:cNvPicPr/>
          <p:nvPr/>
        </p:nvPicPr>
        <p:blipFill>
          <a:blip r:embed="rId3"/>
          <a:stretch/>
        </p:blipFill>
        <p:spPr>
          <a:xfrm>
            <a:off x="5486400" y="4924080"/>
            <a:ext cx="755280" cy="1004760"/>
          </a:xfrm>
          <a:prstGeom prst="rect">
            <a:avLst/>
          </a:prstGeom>
          <a:ln>
            <a:noFill/>
          </a:ln>
        </p:spPr>
      </p:pic>
      <p:pic>
        <p:nvPicPr>
          <p:cNvPr id="259" name="Picture 6_0" descr=""/>
          <p:cNvPicPr/>
          <p:nvPr/>
        </p:nvPicPr>
        <p:blipFill>
          <a:blip r:embed="rId4"/>
          <a:stretch/>
        </p:blipFill>
        <p:spPr>
          <a:xfrm>
            <a:off x="6309360" y="4910040"/>
            <a:ext cx="776520" cy="1032480"/>
          </a:xfrm>
          <a:prstGeom prst="rect">
            <a:avLst/>
          </a:prstGeom>
          <a:ln>
            <a:noFill/>
          </a:ln>
        </p:spPr>
      </p:pic>
      <p:pic>
        <p:nvPicPr>
          <p:cNvPr id="260" name="" descr=""/>
          <p:cNvPicPr/>
          <p:nvPr/>
        </p:nvPicPr>
        <p:blipFill>
          <a:blip r:embed="rId5"/>
          <a:stretch/>
        </p:blipFill>
        <p:spPr>
          <a:xfrm>
            <a:off x="1864080" y="4921560"/>
            <a:ext cx="786600" cy="786600"/>
          </a:xfrm>
          <a:prstGeom prst="rect">
            <a:avLst/>
          </a:prstGeom>
          <a:ln>
            <a:noFill/>
          </a:ln>
        </p:spPr>
      </p:pic>
      <p:pic>
        <p:nvPicPr>
          <p:cNvPr id="261" name="" descr=""/>
          <p:cNvPicPr/>
          <p:nvPr/>
        </p:nvPicPr>
        <p:blipFill>
          <a:blip r:embed="rId6"/>
          <a:stretch/>
        </p:blipFill>
        <p:spPr>
          <a:xfrm>
            <a:off x="2743200" y="4921560"/>
            <a:ext cx="896040" cy="1127880"/>
          </a:xfrm>
          <a:prstGeom prst="rect">
            <a:avLst/>
          </a:prstGeom>
          <a:ln>
            <a:noFill/>
          </a:ln>
        </p:spPr>
      </p:pic>
      <p:pic>
        <p:nvPicPr>
          <p:cNvPr id="262" name="" descr=""/>
          <p:cNvPicPr/>
          <p:nvPr/>
        </p:nvPicPr>
        <p:blipFill>
          <a:blip r:embed="rId7"/>
          <a:stretch/>
        </p:blipFill>
        <p:spPr>
          <a:xfrm>
            <a:off x="4572000" y="4924080"/>
            <a:ext cx="869040" cy="1241280"/>
          </a:xfrm>
          <a:prstGeom prst="rect">
            <a:avLst/>
          </a:prstGeom>
          <a:ln>
            <a:noFill/>
          </a:ln>
        </p:spPr>
      </p:pic>
      <p:pic>
        <p:nvPicPr>
          <p:cNvPr id="263" name="" descr=""/>
          <p:cNvPicPr/>
          <p:nvPr/>
        </p:nvPicPr>
        <p:blipFill>
          <a:blip r:embed="rId8"/>
          <a:stretch/>
        </p:blipFill>
        <p:spPr>
          <a:xfrm>
            <a:off x="7132320" y="4886640"/>
            <a:ext cx="821880" cy="1095840"/>
          </a:xfrm>
          <a:prstGeom prst="rect">
            <a:avLst/>
          </a:prstGeom>
          <a:ln>
            <a:noFill/>
          </a:ln>
        </p:spPr>
      </p:pic>
      <p:pic>
        <p:nvPicPr>
          <p:cNvPr id="264" name="" descr=""/>
          <p:cNvPicPr/>
          <p:nvPr/>
        </p:nvPicPr>
        <p:blipFill>
          <a:blip r:embed="rId9"/>
          <a:stretch/>
        </p:blipFill>
        <p:spPr>
          <a:xfrm>
            <a:off x="8046720" y="4886640"/>
            <a:ext cx="913320" cy="1218240"/>
          </a:xfrm>
          <a:prstGeom prst="rect">
            <a:avLst/>
          </a:prstGeom>
          <a:ln>
            <a:noFill/>
          </a:ln>
        </p:spPr>
      </p:pic>
      <p:pic>
        <p:nvPicPr>
          <p:cNvPr id="265" name="" descr=""/>
          <p:cNvPicPr/>
          <p:nvPr/>
        </p:nvPicPr>
        <p:blipFill>
          <a:blip r:embed="rId10"/>
          <a:stretch/>
        </p:blipFill>
        <p:spPr>
          <a:xfrm>
            <a:off x="3657600" y="4905720"/>
            <a:ext cx="842040" cy="1128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380880" y="457200"/>
            <a:ext cx="8379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2"/>
          <p:cNvSpPr/>
          <p:nvPr/>
        </p:nvSpPr>
        <p:spPr>
          <a:xfrm>
            <a:off x="0" y="111240"/>
            <a:ext cx="914184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"/>
          <p:cNvSpPr/>
          <p:nvPr/>
        </p:nvSpPr>
        <p:spPr>
          <a:xfrm>
            <a:off x="398520" y="998280"/>
            <a:ext cx="5179320" cy="97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d99694"/>
                </a:solidFill>
                <a:latin typeface="Calibri"/>
                <a:ea typeface="DejaVu Sans"/>
              </a:rPr>
              <a:t>Stats: Data and Models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d99694"/>
                </a:solidFill>
                <a:latin typeface="Arial"/>
                <a:ea typeface="DejaVu Sans"/>
              </a:rPr>
              <a:t>Pearson Global Edition, </a:t>
            </a:r>
            <a:r>
              <a:rPr b="1" lang="en-US" sz="2200" spc="-1" strike="noStrike">
                <a:solidFill>
                  <a:srgbClr val="d99694"/>
                </a:solidFill>
                <a:latin typeface="Calibri"/>
                <a:ea typeface="DejaVu Sans"/>
              </a:rPr>
              <a:t>4/E, ebook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533520" y="2085840"/>
            <a:ext cx="4301640" cy="285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ffffff"/>
                </a:solidFill>
                <a:latin typeface="Verdana"/>
                <a:ea typeface="DejaVu Sans"/>
              </a:rPr>
              <a:t>Authors  </a:t>
            </a: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DejaVu Sans"/>
              </a:rPr>
              <a:t>R.D. De Veaux,                              P.F. Velleman, D.E. Bock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ffffff"/>
                </a:solidFill>
                <a:latin typeface="Verdana"/>
                <a:ea typeface="DejaVu Sans"/>
              </a:rPr>
              <a:t>Publisher </a:t>
            </a:r>
            <a:r>
              <a:rPr b="0" lang="en-US" sz="2000" spc="-1" strike="noStrike">
                <a:solidFill>
                  <a:srgbClr val="ffffff"/>
                </a:solidFill>
                <a:latin typeface="Verdana"/>
                <a:ea typeface="DejaVu Sans"/>
              </a:rPr>
              <a:t>Pearson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ffffff"/>
                </a:solidFill>
                <a:latin typeface="Verdana"/>
                <a:ea typeface="DejaVu Sans"/>
              </a:rPr>
              <a:t>ISBN         </a:t>
            </a:r>
            <a:r>
              <a:rPr b="0" lang="en-US" sz="2000" spc="-1" strike="noStrike">
                <a:solidFill>
                  <a:srgbClr val="ffffff"/>
                </a:solidFill>
                <a:latin typeface="Verdana"/>
                <a:ea typeface="DejaVu Sans"/>
              </a:rPr>
              <a:t>978-1-292-101-637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ffff00"/>
                </a:solidFill>
                <a:latin typeface="Verdana"/>
                <a:ea typeface="DejaVu Sans"/>
              </a:rPr>
              <a:t>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latin typeface="Arial"/>
            </a:endParaRPr>
          </a:p>
        </p:txBody>
      </p:sp>
      <p:pic>
        <p:nvPicPr>
          <p:cNvPr id="270" name="Picture 36" descr=""/>
          <p:cNvPicPr/>
          <p:nvPr/>
        </p:nvPicPr>
        <p:blipFill>
          <a:blip r:embed="rId1"/>
          <a:stretch/>
        </p:blipFill>
        <p:spPr>
          <a:xfrm>
            <a:off x="0" y="6456240"/>
            <a:ext cx="9141840" cy="399600"/>
          </a:xfrm>
          <a:prstGeom prst="rect">
            <a:avLst/>
          </a:prstGeom>
          <a:ln>
            <a:noFill/>
          </a:ln>
        </p:spPr>
      </p:pic>
      <p:sp>
        <p:nvSpPr>
          <p:cNvPr id="271" name="CustomShape 5"/>
          <p:cNvSpPr/>
          <p:nvPr/>
        </p:nvSpPr>
        <p:spPr>
          <a:xfrm>
            <a:off x="533520" y="5791320"/>
            <a:ext cx="18216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2" name="Picture 10" descr="http://hepm-highered.pearsoned.com/mdb/bigcovers/6/1292101636_i.jpg"/>
          <p:cNvPicPr/>
          <p:nvPr/>
        </p:nvPicPr>
        <p:blipFill>
          <a:blip r:embed="rId2"/>
          <a:stretch/>
        </p:blipFill>
        <p:spPr>
          <a:xfrm>
            <a:off x="5148000" y="774000"/>
            <a:ext cx="3601440" cy="4604760"/>
          </a:xfrm>
          <a:prstGeom prst="rect">
            <a:avLst/>
          </a:prstGeom>
          <a:ln>
            <a:noFill/>
          </a:ln>
        </p:spPr>
      </p:pic>
      <p:sp>
        <p:nvSpPr>
          <p:cNvPr id="273" name="CustomShape 6"/>
          <p:cNvSpPr/>
          <p:nvPr/>
        </p:nvSpPr>
        <p:spPr>
          <a:xfrm>
            <a:off x="1753200" y="53640"/>
            <a:ext cx="584100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en-US" sz="40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Before class: Readings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74" name="CustomShape 7"/>
          <p:cNvSpPr/>
          <p:nvPr/>
        </p:nvSpPr>
        <p:spPr>
          <a:xfrm>
            <a:off x="365760" y="5402880"/>
            <a:ext cx="4296240" cy="26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NOT the new 5</a:t>
            </a:r>
            <a:r>
              <a:rPr b="0" lang="en-US" sz="1200" spc="-1" strike="noStrike" baseline="1400000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edition.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395640" y="24840"/>
            <a:ext cx="8227440" cy="91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Typical class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467640" y="946800"/>
            <a:ext cx="8530200" cy="347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cd5b5"/>
                </a:solidFill>
                <a:latin typeface="Calibri"/>
                <a:ea typeface="DejaVu Sans"/>
              </a:rPr>
              <a:t>Making the most of class time: not repeating things you could have read on your own, finding what to focus on.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Part 1: Quizzes on pre-class material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ffffff"/>
                </a:solidFill>
                <a:latin typeface="Calibri"/>
                <a:ea typeface="DejaVu Sans"/>
              </a:rPr>
              <a:t>(For fairness, no pre-discussion)</a:t>
            </a:r>
            <a:endParaRPr b="0" lang="en-US" sz="2600" spc="-1" strike="noStrike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IRAT (~10 mins)   </a:t>
            </a:r>
            <a:r>
              <a:rPr b="0" lang="en-US" sz="2800" spc="-1" strike="noStrike">
                <a:solidFill>
                  <a:srgbClr val="f79646"/>
                </a:solidFill>
                <a:latin typeface="Calibri"/>
                <a:ea typeface="DejaVu Sans"/>
              </a:rPr>
              <a:t>typical score: 60-70%</a:t>
            </a:r>
            <a:endParaRPr b="0" lang="en-US" sz="2800" spc="-1" strike="noStrike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Class discussion of troublesome questions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467640" y="4509000"/>
            <a:ext cx="8278920" cy="82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*RATs primarily have a diagnostic (and not assessment) function, and each IRAT is worth &lt;1% of final grade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Dave Smith</a:t>
            </a:r>
            <a:br/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QR Section 5 &amp; 12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539640" y="162864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Email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: dave.smith@yale-nus.edu.sg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Office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: Zoom link on Canvas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Office Hours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: </a:t>
            </a:r>
            <a:endParaRPr b="0" lang="en-US" sz="32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TBA (see Canvas announcement)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395640" y="24840"/>
            <a:ext cx="8227440" cy="91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Typical class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467640" y="1268640"/>
            <a:ext cx="8674200" cy="435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cd5b5"/>
                </a:solidFill>
                <a:latin typeface="Calibri"/>
                <a:ea typeface="DejaVu Sans"/>
              </a:rPr>
              <a:t>Making the most of class time: exploring further.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Part 2: Class activity (~1 hour)</a:t>
            </a:r>
            <a:endParaRPr b="0" lang="en-US" sz="2800" spc="-1" strike="noStrike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Real-life applications</a:t>
            </a:r>
            <a:endParaRPr b="0" lang="en-US" sz="2800" spc="-1" strike="noStrike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Discussing cautions or controversies </a:t>
            </a:r>
            <a:endParaRPr b="0" lang="en-US" sz="2800" spc="-1" strike="noStrike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Hands-on exploration of datasets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Part 3: Mini lecture (~15 mins)</a:t>
            </a:r>
            <a:endParaRPr b="0" lang="en-US" sz="2800" spc="-1" strike="noStrike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Review of current class</a:t>
            </a:r>
            <a:endParaRPr b="0" lang="en-US" sz="2800" spc="-1" strike="noStrike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Preview of next class, what to look for in readings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" dur="indefinite" restart="never" nodeType="tmRoot">
          <p:childTnLst>
            <p:seq>
              <p:cTn id="84" dur="indefinite" nodeType="mainSeq"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457200" y="116640"/>
            <a:ext cx="8227440" cy="57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Assessments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179640" y="836640"/>
            <a:ext cx="8854920" cy="307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Individual</a:t>
            </a:r>
            <a:br/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Individual Readiness Assurance Tests (IRATs): </a:t>
            </a:r>
            <a:r>
              <a:rPr b="0" lang="en-US" sz="2800" spc="-1" strike="noStrike">
                <a:solidFill>
                  <a:srgbClr val="f79646"/>
                </a:solidFill>
                <a:latin typeface="Calibri"/>
                <a:ea typeface="DejaVu Sans"/>
              </a:rPr>
              <a:t>20%</a:t>
            </a:r>
            <a:br/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Midterm Exam (16 Sep Week 6 Thu): </a:t>
            </a:r>
            <a:r>
              <a:rPr b="0" lang="en-US" sz="2800" spc="-1" strike="noStrike">
                <a:solidFill>
                  <a:srgbClr val="f79646"/>
                </a:solidFill>
                <a:latin typeface="Calibri"/>
                <a:ea typeface="DejaVu Sans"/>
              </a:rPr>
              <a:t>20%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Final Exam (18 Nov Week 14 Thu): </a:t>
            </a:r>
            <a:r>
              <a:rPr b="0" lang="en-US" sz="2800" spc="-1" strike="noStrike">
                <a:solidFill>
                  <a:srgbClr val="f79646"/>
                </a:solidFill>
                <a:latin typeface="Calibri"/>
                <a:ea typeface="DejaVu Sans"/>
              </a:rPr>
              <a:t>25%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Quantitative Experience: </a:t>
            </a:r>
            <a:r>
              <a:rPr b="0" lang="en-US" sz="2800" spc="-1" strike="noStrike">
                <a:solidFill>
                  <a:srgbClr val="f79646"/>
                </a:solidFill>
                <a:latin typeface="Calibri"/>
                <a:ea typeface="DejaVu Sans"/>
              </a:rPr>
              <a:t>10%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QR in the Wild: </a:t>
            </a:r>
            <a:r>
              <a:rPr b="0" lang="en-US" sz="2800" spc="-1" strike="noStrike">
                <a:solidFill>
                  <a:srgbClr val="f79646"/>
                </a:solidFill>
                <a:latin typeface="Calibri"/>
                <a:ea typeface="DejaVu Sans"/>
              </a:rPr>
              <a:t>10%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Group Presentation: </a:t>
            </a:r>
            <a:r>
              <a:rPr b="0" lang="en-US" sz="2800" spc="-1" strike="noStrike">
                <a:solidFill>
                  <a:srgbClr val="f79646"/>
                </a:solidFill>
                <a:latin typeface="Calibri"/>
                <a:ea typeface="DejaVu Sans"/>
              </a:rPr>
              <a:t>15%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Policy on absences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457200" y="1340640"/>
            <a:ext cx="8227440" cy="511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If you are going to miss class for any reason, email your instructor and your Assistant Dean </a:t>
            </a:r>
            <a:r>
              <a:rPr b="1" i="1" lang="en-US" sz="3200" spc="-1" strike="noStrike" u="sng">
                <a:solidFill>
                  <a:srgbClr val="ff0000"/>
                </a:solidFill>
                <a:uFillTx/>
                <a:latin typeface="Calibri"/>
                <a:ea typeface="DejaVu Sans"/>
              </a:rPr>
              <a:t>before</a:t>
            </a:r>
            <a:r>
              <a:rPr b="0" lang="en-US" sz="3200" spc="-1" strike="noStrike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the class commences. 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If you have a fever or feel unwell, please notify your AD and </a:t>
            </a:r>
            <a:r>
              <a:rPr b="1" i="1" lang="en-US" sz="3200" spc="-1" strike="noStrike" u="sng">
                <a:solidFill>
                  <a:srgbClr val="ff0000"/>
                </a:solidFill>
                <a:uFillTx/>
                <a:latin typeface="Calibri"/>
                <a:ea typeface="DejaVu Sans"/>
              </a:rPr>
              <a:t>do not</a:t>
            </a:r>
            <a:r>
              <a:rPr b="1" i="1" lang="en-US" sz="3200" spc="-1" strike="noStrike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come to class.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To be marked as present, you must be an active and engaged participant in the lesson.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Students who accrue at least 4 unexcused absences will be considered for remediation. Unexcused absences in excess of that may result in a failing grade.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Sample IRAT</a:t>
            </a:r>
            <a:br/>
            <a:r>
              <a:rPr b="0" lang="en-US" sz="4400" spc="-1" strike="noStrike">
                <a:solidFill>
                  <a:srgbClr val="00b050"/>
                </a:solidFill>
                <a:latin typeface="Calibri"/>
                <a:ea typeface="DejaVu Sans"/>
              </a:rPr>
              <a:t>Just for fun – ungraded!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457200" y="1600200"/>
            <a:ext cx="86846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Go to “Quizzes” in Canvas</a:t>
            </a: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SG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For RATs and Tests, a student observed to have another webpage open on their computer, or using their mobile phone, will score </a:t>
            </a:r>
            <a:r>
              <a:rPr b="1" i="1" lang="en-SG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zero</a:t>
            </a:r>
            <a:r>
              <a:rPr b="0" lang="en-SG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 on that assessment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457200" y="235800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2000"/>
          </a:bodyPr>
          <a:p>
            <a:pPr algn="ctr">
              <a:lnSpc>
                <a:spcPct val="100000"/>
              </a:lnSpc>
            </a:pPr>
            <a:r>
              <a:rPr b="0" i="1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5-minute break</a:t>
            </a:r>
            <a:br/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Activity: How big is a number?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734760" y="134064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Thickness of earth’s atmosphere: 60 miles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89" name="Picture 3" descr=""/>
          <p:cNvPicPr/>
          <p:nvPr/>
        </p:nvPicPr>
        <p:blipFill>
          <a:blip r:embed="rId1"/>
          <a:stretch/>
        </p:blipFill>
        <p:spPr>
          <a:xfrm>
            <a:off x="1897200" y="2017440"/>
            <a:ext cx="5073840" cy="3804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Activity: How big is a number?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734760" y="134064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Thickness of earth’s atmosphere: 60 miles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92" name="Picture 4" descr=""/>
          <p:cNvPicPr/>
          <p:nvPr/>
        </p:nvPicPr>
        <p:blipFill>
          <a:blip r:embed="rId1"/>
          <a:stretch/>
        </p:blipFill>
        <p:spPr>
          <a:xfrm>
            <a:off x="1691640" y="2061000"/>
            <a:ext cx="5740200" cy="2907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Activity: How big is a number?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734760" y="134064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Distance from earth to sun: 150,000,000 km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95" name="Picture 3" descr=""/>
          <p:cNvPicPr/>
          <p:nvPr/>
        </p:nvPicPr>
        <p:blipFill>
          <a:blip r:embed="rId1"/>
          <a:stretch/>
        </p:blipFill>
        <p:spPr>
          <a:xfrm>
            <a:off x="827640" y="1918440"/>
            <a:ext cx="8062560" cy="456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Activity: How big is a number?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734760" y="134064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Distance from earth to sun: 150,000,000 km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98" name="Picture 4" descr=""/>
          <p:cNvPicPr/>
          <p:nvPr/>
        </p:nvPicPr>
        <p:blipFill>
          <a:blip r:embed="rId1"/>
          <a:stretch/>
        </p:blipFill>
        <p:spPr>
          <a:xfrm>
            <a:off x="1728360" y="2133000"/>
            <a:ext cx="6009840" cy="403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Activity: How big is a number?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734760" y="134064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Choose two of the following:</a:t>
            </a:r>
            <a:endParaRPr b="0" lang="en-US" sz="32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How many neurons are there in the brain?</a:t>
            </a:r>
            <a:endParaRPr b="0" lang="en-US" sz="28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What is the distance from Singapore to Moscow?</a:t>
            </a:r>
            <a:endParaRPr b="0" lang="en-US" sz="28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How small is an atom?</a:t>
            </a:r>
            <a:endParaRPr b="0" lang="en-US" sz="28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How big are the proven oil reserves in the world?</a:t>
            </a:r>
            <a:endParaRPr b="0" lang="en-US" sz="28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How old is the universe?</a:t>
            </a:r>
            <a:endParaRPr b="0" lang="en-US" sz="28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How much water is in the earth’s oceans?</a:t>
            </a:r>
            <a:endParaRPr b="0" lang="en-US" sz="28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Find out some numbers and express them in understandable ways.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INTRODUCING QR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683640" y="171144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What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 we teach in QR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Why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 we teach QR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How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 we teach QR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Practical Work: 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02" name="Picture 3" descr=""/>
          <p:cNvPicPr/>
          <p:nvPr/>
        </p:nvPicPr>
        <p:blipFill>
          <a:blip r:embed="rId1"/>
          <a:stretch/>
        </p:blipFill>
        <p:spPr>
          <a:xfrm>
            <a:off x="847080" y="1406880"/>
            <a:ext cx="7467120" cy="4991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251640" y="18864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The Value of 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467640" y="1484640"/>
            <a:ext cx="8227440" cy="295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0000"/>
          </a:bodyPr>
          <a:p>
            <a:pPr marL="514440" indent="-5122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AutoNum type="arabicParenR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Popular</a:t>
            </a:r>
            <a:endParaRPr b="0" lang="en-US" sz="3200" spc="-1" strike="noStrike">
              <a:latin typeface="Arial"/>
            </a:endParaRPr>
          </a:p>
          <a:p>
            <a:pPr lvl="1" marL="914400" indent="-5122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for statistical analysis and presentation in natural and social sciences</a:t>
            </a:r>
            <a:endParaRPr b="0" lang="en-US" sz="2800" spc="-1" strike="noStrike">
              <a:latin typeface="Arial"/>
            </a:endParaRPr>
          </a:p>
          <a:p>
            <a:pPr lvl="1" marL="914400" indent="-5122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commonly used in start-ups for data analytics</a:t>
            </a:r>
            <a:endParaRPr b="0" lang="en-US" sz="28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AutoNum type="arabicParenR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Powerful </a:t>
            </a:r>
            <a:endParaRPr b="0" lang="en-US" sz="32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AutoNum type="arabicParenR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Flexible</a:t>
            </a:r>
            <a:endParaRPr b="0" lang="en-US" sz="32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AutoNum type="arabicParenR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Well-supported</a:t>
            </a:r>
            <a:endParaRPr b="0" lang="en-US" sz="3200" spc="-1" strike="noStrike">
              <a:latin typeface="Arial"/>
            </a:endParaRPr>
          </a:p>
          <a:p>
            <a:pPr marL="514440" indent="-5122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AutoNum type="arabicParenR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Free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305" name="Picture 3" descr="Screen Shot 2016-01-08 at 6.20.02 PM.png"/>
          <p:cNvPicPr/>
          <p:nvPr/>
        </p:nvPicPr>
        <p:blipFill>
          <a:blip r:embed="rId1"/>
          <a:stretch/>
        </p:blipFill>
        <p:spPr>
          <a:xfrm>
            <a:off x="3348000" y="2997000"/>
            <a:ext cx="5398560" cy="331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" dur="20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2000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5" dur="2000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" dur="2000"/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2000"/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0" dur="2000"/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5" dur="2000"/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251640" y="18864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The Value of 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467640" y="1484640"/>
            <a:ext cx="8227440" cy="496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3000" spc="-1" strike="noStrike">
                <a:solidFill>
                  <a:srgbClr val="ffffff"/>
                </a:solidFill>
                <a:latin typeface="Calibri"/>
                <a:ea typeface="DejaVu Sans"/>
              </a:rPr>
              <a:t>Prof Jay Emerson (Yale):</a:t>
            </a:r>
            <a:endParaRPr b="0" lang="en-US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i="1" lang="en-US" sz="3000" spc="-1" strike="noStrike">
                <a:solidFill>
                  <a:srgbClr val="ffffff"/>
                </a:solidFill>
                <a:latin typeface="Calibri"/>
                <a:ea typeface="DejaVu Sans"/>
              </a:rPr>
              <a:t>A reasonably small set of “commands” or “manipulations” can accomplish a wide range of tasks in R, and most of these are very intuitive.</a:t>
            </a:r>
            <a:endParaRPr b="0" lang="en-US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3000" spc="-1" strike="noStrike">
                <a:solidFill>
                  <a:srgbClr val="ffffff"/>
                </a:solidFill>
                <a:latin typeface="Calibri"/>
                <a:ea typeface="DejaVu Sans"/>
              </a:rPr>
              <a:t>Don’t be deceived by the simplicity. R provides an elegant balance of simplicity, intuition and power that is unmatched.</a:t>
            </a:r>
            <a:endParaRPr b="0" lang="en-US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i="1" lang="en-US" sz="3000" spc="-1" strike="noStrike">
                <a:solidFill>
                  <a:srgbClr val="ffffff"/>
                </a:solidFill>
                <a:latin typeface="Calibri"/>
                <a:ea typeface="DejaVu Sans"/>
              </a:rPr>
              <a:t>R is particularly well-suited for engaging data at different levels of sophistication. But it’s also an extremely powerful and flexible programming environment.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51640" y="18864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Import csv file to 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467640" y="1484640"/>
            <a:ext cx="8227440" cy="496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Download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  <a:hlinkClick r:id="rId1"/>
              </a:rPr>
              <a:t>https://qr.dasmithmaths.com/w1-thu/country_info.csv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And import into RStudio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251640" y="18864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Help for Students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467640" y="1484640"/>
            <a:ext cx="8227440" cy="467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092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http://tryr.codeschool.com/ </a:t>
            </a:r>
            <a:endParaRPr b="0" lang="en-US" sz="36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Arial"/>
              <a:buChar char="•"/>
            </a:pPr>
            <a:r>
              <a:rPr b="0" lang="en-GB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Peer tutors &amp; drop-in centre (7-9pm Sun-Wed K Chanrai &amp; Zoom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)</a:t>
            </a:r>
            <a:endParaRPr b="0" lang="en-US" sz="36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R tutorial videos on Canvas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6" dur="indefinite" restart="never" nodeType="tmRoot">
          <p:childTnLst>
            <p:seq>
              <p:cTn id="127" dur="indefinite" nodeType="mainSeq">
                <p:childTnLst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" dur="2000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2000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2000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WHAT?</a:t>
            </a:r>
            <a:br/>
            <a:r>
              <a:rPr b="0" lang="en-US" sz="2700" spc="-1" strike="noStrike">
                <a:solidFill>
                  <a:srgbClr val="ffffff"/>
                </a:solidFill>
                <a:latin typeface="Calibri"/>
                <a:ea typeface="DejaVu Sans"/>
              </a:rPr>
              <a:t>(See Canvas for more details)</a:t>
            </a:r>
            <a:endParaRPr b="0" lang="en-US" sz="27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Data Literacy</a:t>
            </a:r>
            <a:endParaRPr b="0" lang="en-US" sz="32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Data exploration and visualisation</a:t>
            </a:r>
            <a:endParaRPr b="0" lang="en-US" sz="28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Relationships between variables</a:t>
            </a:r>
            <a:endParaRPr b="0" lang="en-US" sz="28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Experiments and Sampling</a:t>
            </a:r>
            <a:endParaRPr b="0" lang="en-US" sz="28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Simulation and randomness</a:t>
            </a:r>
            <a:endParaRPr b="0" lang="en-US" sz="28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Computer Programming in R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457200" y="274680"/>
            <a:ext cx="8227440" cy="584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1919"/>
              </a:spcBef>
              <a:tabLst>
                <a:tab algn="l" pos="0"/>
              </a:tabLst>
            </a:pPr>
            <a:r>
              <a:rPr b="0" lang="en-US" sz="9600" spc="-1" strike="noStrike">
                <a:solidFill>
                  <a:srgbClr val="ffffff"/>
                </a:solidFill>
                <a:latin typeface="Calibri"/>
                <a:ea typeface="DejaVu Sans"/>
              </a:rPr>
              <a:t>WHY?</a:t>
            </a:r>
            <a:endParaRPr b="0" lang="en-US" sz="9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Calibri"/>
                <a:ea typeface="DejaVu Sans"/>
              </a:rPr>
              <a:t>“</a:t>
            </a:r>
            <a:r>
              <a:rPr b="0" lang="en-US" sz="4000" spc="-1" strike="noStrike">
                <a:solidFill>
                  <a:srgbClr val="ffffff"/>
                </a:solidFill>
                <a:latin typeface="Calibri"/>
                <a:ea typeface="DejaVu Sans"/>
              </a:rPr>
              <a:t>There are three kinds of lies: lies, damned lies, and statistics.”</a:t>
            </a:r>
            <a:endParaRPr b="0" lang="en-US" sz="4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-Attributed to Benjamin Disraeli by Mark Twain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3" descr="feed-report-bad-infographics-640x400.png"/>
          <p:cNvPicPr/>
          <p:nvPr/>
        </p:nvPicPr>
        <p:blipFill>
          <a:blip r:embed="rId1"/>
          <a:stretch/>
        </p:blipFill>
        <p:spPr>
          <a:xfrm>
            <a:off x="539640" y="1157400"/>
            <a:ext cx="8125920" cy="507780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827640" y="44640"/>
            <a:ext cx="763056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ヒラギノ角ゴ Pro W3"/>
              </a:rPr>
              <a:t>Bad reasoning, visualizations, and analyses </a:t>
            </a:r>
            <a:r>
              <a:rPr b="1" lang="en-US" sz="3200" spc="-1" strike="noStrike">
                <a:solidFill>
                  <a:srgbClr val="ffffff"/>
                </a:solidFill>
                <a:latin typeface="Arial"/>
                <a:ea typeface="ヒラギノ角ゴ Pro W3"/>
              </a:rPr>
              <a:t>mislead</a:t>
            </a: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ヒラギノ角ゴ Pro W3"/>
              </a:rPr>
              <a:t>.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3348000" y="6525360"/>
            <a:ext cx="5778360" cy="33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ヒラギノ角ゴ Pro W3"/>
              </a:rPr>
              <a:t>http://www.marketingtechblog.com/bad-infographics/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271440" y="-9936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SG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Data representation counts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10" name="Picture 3" descr=""/>
          <p:cNvPicPr/>
          <p:nvPr/>
        </p:nvPicPr>
        <p:blipFill>
          <a:blip r:embed="rId1"/>
          <a:stretch/>
        </p:blipFill>
        <p:spPr>
          <a:xfrm>
            <a:off x="954720" y="1043640"/>
            <a:ext cx="7269480" cy="540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Is data objective?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Suppose you encounter the following headline: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i="1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“</a:t>
            </a:r>
            <a:r>
              <a:rPr b="0" i="1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Survey: 57% oppose welfare.”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Do you believe that you should be taxed so that other citizens don’t have to work?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Do you think the government should help those people who cannot find work?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Is data objective?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How do we choose what to measure?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15" name="Picture 3" descr="2JF33M3K6U24FE3G4EOJTDCJ2E.jpg"/>
          <p:cNvPicPr/>
          <p:nvPr/>
        </p:nvPicPr>
        <p:blipFill>
          <a:blip r:embed="rId1"/>
          <a:stretch/>
        </p:blipFill>
        <p:spPr>
          <a:xfrm>
            <a:off x="1619640" y="2277000"/>
            <a:ext cx="6190560" cy="3979440"/>
          </a:xfrm>
          <a:prstGeom prst="rect">
            <a:avLst/>
          </a:prstGeom>
          <a:ln>
            <a:noFill/>
          </a:ln>
        </p:spPr>
      </p:pic>
      <p:sp>
        <p:nvSpPr>
          <p:cNvPr id="216" name="CustomShape 3"/>
          <p:cNvSpPr/>
          <p:nvPr/>
        </p:nvSpPr>
        <p:spPr>
          <a:xfrm>
            <a:off x="3669120" y="6309360"/>
            <a:ext cx="29228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www.washingtonpost.com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	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15951</TotalTime>
  <Application>LibreOffice/6.4.7.2$Linux_X86_64 LibreOffice_project/40$Build-2</Application>
  <Words>1201</Words>
  <Paragraphs>194</Paragraphs>
  <Company>National University of Singapore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2013-11-21T10:18:21Z</dcterms:created>
  <dc:creator>Jon</dc:creator>
  <dc:description/>
  <dc:language>en-US</dc:language>
  <cp:lastModifiedBy/>
  <dcterms:modified xsi:type="dcterms:W3CDTF">2021-08-12T12:10:04Z</dcterms:modified>
  <cp:revision>446</cp:revision>
  <dc:subject/>
  <dc:title>Data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Company">
    <vt:lpwstr>National University of Singapore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16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33</vt:i4>
  </property>
</Properties>
</file>