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2" r:id="rId2"/>
    <p:sldId id="263" r:id="rId3"/>
    <p:sldId id="256" r:id="rId4"/>
    <p:sldId id="257" r:id="rId5"/>
    <p:sldId id="261" r:id="rId6"/>
    <p:sldId id="258" r:id="rId7"/>
    <p:sldId id="259"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798"/>
    <p:restoredTop sz="95680"/>
  </p:normalViewPr>
  <p:slideViewPr>
    <p:cSldViewPr snapToGrid="0" snapToObjects="1">
      <p:cViewPr varScale="1">
        <p:scale>
          <a:sx n="94" d="100"/>
          <a:sy n="94" d="100"/>
        </p:scale>
        <p:origin x="23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F0559-1D57-E840-9214-E4CED281614E}" type="datetimeFigureOut">
              <a:rPr lang="en-US" smtClean="0"/>
              <a:t>11/6/21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65FB9D-E7E8-F445-AC48-2BD2B28F74E0}" type="slidenum">
              <a:rPr lang="en-US" smtClean="0"/>
              <a:t>‹#›</a:t>
            </a:fld>
            <a:endParaRPr lang="en-US"/>
          </a:p>
        </p:txBody>
      </p:sp>
    </p:spTree>
    <p:extLst>
      <p:ext uri="{BB962C8B-B14F-4D97-AF65-F5344CB8AC3E}">
        <p14:creationId xmlns:p14="http://schemas.microsoft.com/office/powerpoint/2010/main" val="78418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A8022E-E967-8345-B75D-5272C10B4E87}" type="slidenum">
              <a:rPr lang="en-US" smtClean="0"/>
              <a:t>9</a:t>
            </a:fld>
            <a:endParaRPr lang="en-US"/>
          </a:p>
        </p:txBody>
      </p:sp>
    </p:spTree>
    <p:extLst>
      <p:ext uri="{BB962C8B-B14F-4D97-AF65-F5344CB8AC3E}">
        <p14:creationId xmlns:p14="http://schemas.microsoft.com/office/powerpoint/2010/main" val="352132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Non </a:t>
            </a:r>
            <a:r>
              <a:rPr lang="en-US" altLang="zh-CN" dirty="0" err="1"/>
              <a:t>hollywood</a:t>
            </a:r>
            <a:r>
              <a:rPr lang="en-US" altLang="zh-CN" dirty="0"/>
              <a:t> examples</a:t>
            </a:r>
            <a:endParaRPr lang="en-US" dirty="0"/>
          </a:p>
        </p:txBody>
      </p:sp>
      <p:sp>
        <p:nvSpPr>
          <p:cNvPr id="4" name="Slide Number Placeholder 3"/>
          <p:cNvSpPr>
            <a:spLocks noGrp="1"/>
          </p:cNvSpPr>
          <p:nvPr>
            <p:ph type="sldNum" sz="quarter" idx="5"/>
          </p:nvPr>
        </p:nvSpPr>
        <p:spPr/>
        <p:txBody>
          <a:bodyPr/>
          <a:lstStyle/>
          <a:p>
            <a:fld id="{EBA8022E-E967-8345-B75D-5272C10B4E87}" type="slidenum">
              <a:rPr lang="en-US" smtClean="0"/>
              <a:t>10</a:t>
            </a:fld>
            <a:endParaRPr lang="en-US"/>
          </a:p>
        </p:txBody>
      </p:sp>
    </p:spTree>
    <p:extLst>
      <p:ext uri="{BB962C8B-B14F-4D97-AF65-F5344CB8AC3E}">
        <p14:creationId xmlns:p14="http://schemas.microsoft.com/office/powerpoint/2010/main" val="234179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A8022E-E967-8345-B75D-5272C10B4E87}" type="slidenum">
              <a:rPr lang="en-US" smtClean="0"/>
              <a:t>11</a:t>
            </a:fld>
            <a:endParaRPr lang="en-US"/>
          </a:p>
        </p:txBody>
      </p:sp>
    </p:spTree>
    <p:extLst>
      <p:ext uri="{BB962C8B-B14F-4D97-AF65-F5344CB8AC3E}">
        <p14:creationId xmlns:p14="http://schemas.microsoft.com/office/powerpoint/2010/main" val="45083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A8022E-E967-8345-B75D-5272C10B4E87}" type="slidenum">
              <a:rPr lang="en-US" smtClean="0"/>
              <a:t>12</a:t>
            </a:fld>
            <a:endParaRPr lang="en-US"/>
          </a:p>
        </p:txBody>
      </p:sp>
    </p:spTree>
    <p:extLst>
      <p:ext uri="{BB962C8B-B14F-4D97-AF65-F5344CB8AC3E}">
        <p14:creationId xmlns:p14="http://schemas.microsoft.com/office/powerpoint/2010/main" val="5968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did these authors provide to their algorithm as training data? They collected over 1,800 photos of Chinese men aged 18-55, with no distinguishing facial hair, scars, or tattoos.</a:t>
            </a:r>
          </a:p>
          <a:p>
            <a:br>
              <a:rPr lang="en-US" dirty="0"/>
            </a:br>
            <a:endParaRPr lang="en-US" dirty="0"/>
          </a:p>
        </p:txBody>
      </p:sp>
      <p:sp>
        <p:nvSpPr>
          <p:cNvPr id="4" name="Slide Number Placeholder 3"/>
          <p:cNvSpPr>
            <a:spLocks noGrp="1"/>
          </p:cNvSpPr>
          <p:nvPr>
            <p:ph type="sldNum" sz="quarter" idx="5"/>
          </p:nvPr>
        </p:nvSpPr>
        <p:spPr/>
        <p:txBody>
          <a:bodyPr/>
          <a:lstStyle/>
          <a:p>
            <a:fld id="{EBA8022E-E967-8345-B75D-5272C10B4E87}" type="slidenum">
              <a:rPr lang="en-US" smtClean="0"/>
              <a:t>15</a:t>
            </a:fld>
            <a:endParaRPr lang="en-US"/>
          </a:p>
        </p:txBody>
      </p:sp>
    </p:spTree>
    <p:extLst>
      <p:ext uri="{BB962C8B-B14F-4D97-AF65-F5344CB8AC3E}">
        <p14:creationId xmlns:p14="http://schemas.microsoft.com/office/powerpoint/2010/main" val="253154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photos in a separate folder</a:t>
            </a:r>
          </a:p>
        </p:txBody>
      </p:sp>
      <p:sp>
        <p:nvSpPr>
          <p:cNvPr id="4" name="Slide Number Placeholder 3"/>
          <p:cNvSpPr>
            <a:spLocks noGrp="1"/>
          </p:cNvSpPr>
          <p:nvPr>
            <p:ph type="sldNum" sz="quarter" idx="5"/>
          </p:nvPr>
        </p:nvSpPr>
        <p:spPr/>
        <p:txBody>
          <a:bodyPr/>
          <a:lstStyle/>
          <a:p>
            <a:fld id="{EBA8022E-E967-8345-B75D-5272C10B4E87}" type="slidenum">
              <a:rPr lang="en-US" smtClean="0"/>
              <a:t>25</a:t>
            </a:fld>
            <a:endParaRPr lang="en-US"/>
          </a:p>
        </p:txBody>
      </p:sp>
    </p:spTree>
    <p:extLst>
      <p:ext uri="{BB962C8B-B14F-4D97-AF65-F5344CB8AC3E}">
        <p14:creationId xmlns:p14="http://schemas.microsoft.com/office/powerpoint/2010/main" val="137590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F1F2-266C-0C4B-BC9D-E5D92ECFB1C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B359337-7862-A74B-9C63-7BC5DFA949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0ABB8CF-D7D7-4948-9C1E-E9CF5069F2AD}"/>
              </a:ext>
            </a:extLst>
          </p:cNvPr>
          <p:cNvSpPr>
            <a:spLocks noGrp="1"/>
          </p:cNvSpPr>
          <p:nvPr>
            <p:ph type="dt" sz="half" idx="10"/>
          </p:nvPr>
        </p:nvSpPr>
        <p:spPr/>
        <p:txBody>
          <a:bodyPr/>
          <a:lstStyle/>
          <a:p>
            <a:fld id="{34C0A3F5-30EE-6142-8C60-98AFC5E6944C}" type="datetimeFigureOut">
              <a:rPr lang="en-US" smtClean="0"/>
              <a:t>11/6/21</a:t>
            </a:fld>
            <a:endParaRPr lang="en-US"/>
          </a:p>
        </p:txBody>
      </p:sp>
      <p:sp>
        <p:nvSpPr>
          <p:cNvPr id="5" name="Footer Placeholder 4">
            <a:extLst>
              <a:ext uri="{FF2B5EF4-FFF2-40B4-BE49-F238E27FC236}">
                <a16:creationId xmlns:a16="http://schemas.microsoft.com/office/drawing/2014/main" id="{73B707C2-A551-FE4A-9D3A-F68D61849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D8025-47E5-8649-BF78-B61390697474}"/>
              </a:ext>
            </a:extLst>
          </p:cNvPr>
          <p:cNvSpPr>
            <a:spLocks noGrp="1"/>
          </p:cNvSpPr>
          <p:nvPr>
            <p:ph type="sldNum" sz="quarter" idx="12"/>
          </p:nvPr>
        </p:nvSpPr>
        <p:spPr/>
        <p:txBody>
          <a:bodyPr/>
          <a:lstStyle/>
          <a:p>
            <a:fld id="{A97F722E-951A-A041-8D9C-12D35EA3C370}" type="slidenum">
              <a:rPr lang="en-US" smtClean="0"/>
              <a:t>‹#›</a:t>
            </a:fld>
            <a:endParaRPr lang="en-US"/>
          </a:p>
        </p:txBody>
      </p:sp>
    </p:spTree>
    <p:extLst>
      <p:ext uri="{BB962C8B-B14F-4D97-AF65-F5344CB8AC3E}">
        <p14:creationId xmlns:p14="http://schemas.microsoft.com/office/powerpoint/2010/main" val="1958958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EAB9-32F4-5946-8485-9063E6186FD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17D51C-7905-B448-8085-21791108639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9AE774-B7B7-EE48-BFFA-9A8A8D8196C8}"/>
              </a:ext>
            </a:extLst>
          </p:cNvPr>
          <p:cNvSpPr>
            <a:spLocks noGrp="1"/>
          </p:cNvSpPr>
          <p:nvPr>
            <p:ph type="dt" sz="half" idx="10"/>
          </p:nvPr>
        </p:nvSpPr>
        <p:spPr/>
        <p:txBody>
          <a:bodyPr/>
          <a:lstStyle/>
          <a:p>
            <a:fld id="{34C0A3F5-30EE-6142-8C60-98AFC5E6944C}" type="datetimeFigureOut">
              <a:rPr lang="en-US" smtClean="0"/>
              <a:t>11/6/21</a:t>
            </a:fld>
            <a:endParaRPr lang="en-US"/>
          </a:p>
        </p:txBody>
      </p:sp>
      <p:sp>
        <p:nvSpPr>
          <p:cNvPr id="5" name="Footer Placeholder 4">
            <a:extLst>
              <a:ext uri="{FF2B5EF4-FFF2-40B4-BE49-F238E27FC236}">
                <a16:creationId xmlns:a16="http://schemas.microsoft.com/office/drawing/2014/main" id="{474858B4-34E5-164D-BCCC-A1991DC6D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8F7EB-2116-B94C-B1D4-CA034C1F32BF}"/>
              </a:ext>
            </a:extLst>
          </p:cNvPr>
          <p:cNvSpPr>
            <a:spLocks noGrp="1"/>
          </p:cNvSpPr>
          <p:nvPr>
            <p:ph type="sldNum" sz="quarter" idx="12"/>
          </p:nvPr>
        </p:nvSpPr>
        <p:spPr/>
        <p:txBody>
          <a:bodyPr/>
          <a:lstStyle/>
          <a:p>
            <a:fld id="{A97F722E-951A-A041-8D9C-12D35EA3C370}" type="slidenum">
              <a:rPr lang="en-US" smtClean="0"/>
              <a:t>‹#›</a:t>
            </a:fld>
            <a:endParaRPr lang="en-US"/>
          </a:p>
        </p:txBody>
      </p:sp>
    </p:spTree>
    <p:extLst>
      <p:ext uri="{BB962C8B-B14F-4D97-AF65-F5344CB8AC3E}">
        <p14:creationId xmlns:p14="http://schemas.microsoft.com/office/powerpoint/2010/main" val="383585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B6FAA-3D8B-1543-BB53-D928E847C56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F8C662-0568-0447-991A-02ACABD2DA8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223A6A-1ED4-DE49-9C06-D6E50A614842}"/>
              </a:ext>
            </a:extLst>
          </p:cNvPr>
          <p:cNvSpPr>
            <a:spLocks noGrp="1"/>
          </p:cNvSpPr>
          <p:nvPr>
            <p:ph type="dt" sz="half" idx="10"/>
          </p:nvPr>
        </p:nvSpPr>
        <p:spPr/>
        <p:txBody>
          <a:bodyPr/>
          <a:lstStyle/>
          <a:p>
            <a:fld id="{34C0A3F5-30EE-6142-8C60-98AFC5E6944C}" type="datetimeFigureOut">
              <a:rPr lang="en-US" smtClean="0"/>
              <a:t>11/6/21</a:t>
            </a:fld>
            <a:endParaRPr lang="en-US"/>
          </a:p>
        </p:txBody>
      </p:sp>
      <p:sp>
        <p:nvSpPr>
          <p:cNvPr id="5" name="Footer Placeholder 4">
            <a:extLst>
              <a:ext uri="{FF2B5EF4-FFF2-40B4-BE49-F238E27FC236}">
                <a16:creationId xmlns:a16="http://schemas.microsoft.com/office/drawing/2014/main" id="{BA17C89C-97C1-984A-BEE5-1F19584D2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6ADE4-4695-604F-A70B-67B81FC7441C}"/>
              </a:ext>
            </a:extLst>
          </p:cNvPr>
          <p:cNvSpPr>
            <a:spLocks noGrp="1"/>
          </p:cNvSpPr>
          <p:nvPr>
            <p:ph type="sldNum" sz="quarter" idx="12"/>
          </p:nvPr>
        </p:nvSpPr>
        <p:spPr/>
        <p:txBody>
          <a:bodyPr/>
          <a:lstStyle/>
          <a:p>
            <a:fld id="{A97F722E-951A-A041-8D9C-12D35EA3C370}" type="slidenum">
              <a:rPr lang="en-US" smtClean="0"/>
              <a:t>‹#›</a:t>
            </a:fld>
            <a:endParaRPr lang="en-US"/>
          </a:p>
        </p:txBody>
      </p:sp>
    </p:spTree>
    <p:extLst>
      <p:ext uri="{BB962C8B-B14F-4D97-AF65-F5344CB8AC3E}">
        <p14:creationId xmlns:p14="http://schemas.microsoft.com/office/powerpoint/2010/main" val="259085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A21C-ACF2-5144-94FE-D0A62969F8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A46830E-8916-264D-B2DE-F3205C66C14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606623-A65E-334C-885B-DDD19B6B239D}"/>
              </a:ext>
            </a:extLst>
          </p:cNvPr>
          <p:cNvSpPr>
            <a:spLocks noGrp="1"/>
          </p:cNvSpPr>
          <p:nvPr>
            <p:ph type="dt" sz="half" idx="10"/>
          </p:nvPr>
        </p:nvSpPr>
        <p:spPr/>
        <p:txBody>
          <a:bodyPr/>
          <a:lstStyle/>
          <a:p>
            <a:fld id="{34C0A3F5-30EE-6142-8C60-98AFC5E6944C}" type="datetimeFigureOut">
              <a:rPr lang="en-US" smtClean="0"/>
              <a:t>11/6/21</a:t>
            </a:fld>
            <a:endParaRPr lang="en-US"/>
          </a:p>
        </p:txBody>
      </p:sp>
      <p:sp>
        <p:nvSpPr>
          <p:cNvPr id="5" name="Footer Placeholder 4">
            <a:extLst>
              <a:ext uri="{FF2B5EF4-FFF2-40B4-BE49-F238E27FC236}">
                <a16:creationId xmlns:a16="http://schemas.microsoft.com/office/drawing/2014/main" id="{D044DF11-F9CB-4B4E-BB0E-2828F13DE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397E7-2207-FD48-9232-6D8453A985BA}"/>
              </a:ext>
            </a:extLst>
          </p:cNvPr>
          <p:cNvSpPr>
            <a:spLocks noGrp="1"/>
          </p:cNvSpPr>
          <p:nvPr>
            <p:ph type="sldNum" sz="quarter" idx="12"/>
          </p:nvPr>
        </p:nvSpPr>
        <p:spPr/>
        <p:txBody>
          <a:bodyPr/>
          <a:lstStyle/>
          <a:p>
            <a:fld id="{A97F722E-951A-A041-8D9C-12D35EA3C370}" type="slidenum">
              <a:rPr lang="en-US" smtClean="0"/>
              <a:t>‹#›</a:t>
            </a:fld>
            <a:endParaRPr lang="en-US"/>
          </a:p>
        </p:txBody>
      </p:sp>
    </p:spTree>
    <p:extLst>
      <p:ext uri="{BB962C8B-B14F-4D97-AF65-F5344CB8AC3E}">
        <p14:creationId xmlns:p14="http://schemas.microsoft.com/office/powerpoint/2010/main" val="224312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F8092-C438-2549-AE4B-1C68BCEEC3A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8F5EE09-E4A7-B44C-A35C-CB2CD384BC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9B0D016-4667-1C47-B598-0F48EA96483E}"/>
              </a:ext>
            </a:extLst>
          </p:cNvPr>
          <p:cNvSpPr>
            <a:spLocks noGrp="1"/>
          </p:cNvSpPr>
          <p:nvPr>
            <p:ph type="dt" sz="half" idx="10"/>
          </p:nvPr>
        </p:nvSpPr>
        <p:spPr/>
        <p:txBody>
          <a:bodyPr/>
          <a:lstStyle/>
          <a:p>
            <a:fld id="{34C0A3F5-30EE-6142-8C60-98AFC5E6944C}" type="datetimeFigureOut">
              <a:rPr lang="en-US" smtClean="0"/>
              <a:t>11/6/21</a:t>
            </a:fld>
            <a:endParaRPr lang="en-US"/>
          </a:p>
        </p:txBody>
      </p:sp>
      <p:sp>
        <p:nvSpPr>
          <p:cNvPr id="5" name="Footer Placeholder 4">
            <a:extLst>
              <a:ext uri="{FF2B5EF4-FFF2-40B4-BE49-F238E27FC236}">
                <a16:creationId xmlns:a16="http://schemas.microsoft.com/office/drawing/2014/main" id="{B210C54F-F7F4-1F45-970A-4E5143118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8ADC5-0A00-224C-BB77-BE3E882742CD}"/>
              </a:ext>
            </a:extLst>
          </p:cNvPr>
          <p:cNvSpPr>
            <a:spLocks noGrp="1"/>
          </p:cNvSpPr>
          <p:nvPr>
            <p:ph type="sldNum" sz="quarter" idx="12"/>
          </p:nvPr>
        </p:nvSpPr>
        <p:spPr/>
        <p:txBody>
          <a:bodyPr/>
          <a:lstStyle/>
          <a:p>
            <a:fld id="{A97F722E-951A-A041-8D9C-12D35EA3C370}" type="slidenum">
              <a:rPr lang="en-US" smtClean="0"/>
              <a:t>‹#›</a:t>
            </a:fld>
            <a:endParaRPr lang="en-US"/>
          </a:p>
        </p:txBody>
      </p:sp>
    </p:spTree>
    <p:extLst>
      <p:ext uri="{BB962C8B-B14F-4D97-AF65-F5344CB8AC3E}">
        <p14:creationId xmlns:p14="http://schemas.microsoft.com/office/powerpoint/2010/main" val="1935175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B8FF-9D10-3445-805A-A1F98AE482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CCE7BC3-0A28-0547-9251-C703EADEC84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5A30EA8-10EF-1440-84A2-A54B20A6B66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837E688-8C3B-0148-B1AD-65C12EA3449B}"/>
              </a:ext>
            </a:extLst>
          </p:cNvPr>
          <p:cNvSpPr>
            <a:spLocks noGrp="1"/>
          </p:cNvSpPr>
          <p:nvPr>
            <p:ph type="dt" sz="half" idx="10"/>
          </p:nvPr>
        </p:nvSpPr>
        <p:spPr/>
        <p:txBody>
          <a:bodyPr/>
          <a:lstStyle/>
          <a:p>
            <a:fld id="{34C0A3F5-30EE-6142-8C60-98AFC5E6944C}" type="datetimeFigureOut">
              <a:rPr lang="en-US" smtClean="0"/>
              <a:t>11/6/21</a:t>
            </a:fld>
            <a:endParaRPr lang="en-US"/>
          </a:p>
        </p:txBody>
      </p:sp>
      <p:sp>
        <p:nvSpPr>
          <p:cNvPr id="6" name="Footer Placeholder 5">
            <a:extLst>
              <a:ext uri="{FF2B5EF4-FFF2-40B4-BE49-F238E27FC236}">
                <a16:creationId xmlns:a16="http://schemas.microsoft.com/office/drawing/2014/main" id="{256FDF6E-5B3E-CB4A-9C02-5A8F61DC7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FE924E-7EE1-6D44-BA87-5E1D0861FB88}"/>
              </a:ext>
            </a:extLst>
          </p:cNvPr>
          <p:cNvSpPr>
            <a:spLocks noGrp="1"/>
          </p:cNvSpPr>
          <p:nvPr>
            <p:ph type="sldNum" sz="quarter" idx="12"/>
          </p:nvPr>
        </p:nvSpPr>
        <p:spPr/>
        <p:txBody>
          <a:bodyPr/>
          <a:lstStyle/>
          <a:p>
            <a:fld id="{A97F722E-951A-A041-8D9C-12D35EA3C370}" type="slidenum">
              <a:rPr lang="en-US" smtClean="0"/>
              <a:t>‹#›</a:t>
            </a:fld>
            <a:endParaRPr lang="en-US"/>
          </a:p>
        </p:txBody>
      </p:sp>
    </p:spTree>
    <p:extLst>
      <p:ext uri="{BB962C8B-B14F-4D97-AF65-F5344CB8AC3E}">
        <p14:creationId xmlns:p14="http://schemas.microsoft.com/office/powerpoint/2010/main" val="262476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DF84-20BE-D941-B5DC-C984E63F70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B063D23-C252-E74B-B8FE-D2C6B8FAAF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2FC7270-2973-3C4A-B57A-AA04EBC9548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C05BB3C-B282-5542-BE09-DB9D64F08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D8A5350-F484-C841-9D73-5CEBCBBB3CA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6255EAC-65A0-9940-805C-5B2D0D37CE7B}"/>
              </a:ext>
            </a:extLst>
          </p:cNvPr>
          <p:cNvSpPr>
            <a:spLocks noGrp="1"/>
          </p:cNvSpPr>
          <p:nvPr>
            <p:ph type="dt" sz="half" idx="10"/>
          </p:nvPr>
        </p:nvSpPr>
        <p:spPr/>
        <p:txBody>
          <a:bodyPr/>
          <a:lstStyle/>
          <a:p>
            <a:fld id="{34C0A3F5-30EE-6142-8C60-98AFC5E6944C}" type="datetimeFigureOut">
              <a:rPr lang="en-US" smtClean="0"/>
              <a:t>11/6/21</a:t>
            </a:fld>
            <a:endParaRPr lang="en-US"/>
          </a:p>
        </p:txBody>
      </p:sp>
      <p:sp>
        <p:nvSpPr>
          <p:cNvPr id="8" name="Footer Placeholder 7">
            <a:extLst>
              <a:ext uri="{FF2B5EF4-FFF2-40B4-BE49-F238E27FC236}">
                <a16:creationId xmlns:a16="http://schemas.microsoft.com/office/drawing/2014/main" id="{6B5405D0-030F-E04B-A9A6-FF0C3C4AA2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404048-9E6C-9F43-8628-8FA31CAE2016}"/>
              </a:ext>
            </a:extLst>
          </p:cNvPr>
          <p:cNvSpPr>
            <a:spLocks noGrp="1"/>
          </p:cNvSpPr>
          <p:nvPr>
            <p:ph type="sldNum" sz="quarter" idx="12"/>
          </p:nvPr>
        </p:nvSpPr>
        <p:spPr/>
        <p:txBody>
          <a:bodyPr/>
          <a:lstStyle/>
          <a:p>
            <a:fld id="{A97F722E-951A-A041-8D9C-12D35EA3C370}" type="slidenum">
              <a:rPr lang="en-US" smtClean="0"/>
              <a:t>‹#›</a:t>
            </a:fld>
            <a:endParaRPr lang="en-US"/>
          </a:p>
        </p:txBody>
      </p:sp>
    </p:spTree>
    <p:extLst>
      <p:ext uri="{BB962C8B-B14F-4D97-AF65-F5344CB8AC3E}">
        <p14:creationId xmlns:p14="http://schemas.microsoft.com/office/powerpoint/2010/main" val="358012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5353-BB62-9A4B-B2B3-C21832922A5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470AF60-3B21-0F4C-BF19-FDD95A46135C}"/>
              </a:ext>
            </a:extLst>
          </p:cNvPr>
          <p:cNvSpPr>
            <a:spLocks noGrp="1"/>
          </p:cNvSpPr>
          <p:nvPr>
            <p:ph type="dt" sz="half" idx="10"/>
          </p:nvPr>
        </p:nvSpPr>
        <p:spPr/>
        <p:txBody>
          <a:bodyPr/>
          <a:lstStyle/>
          <a:p>
            <a:fld id="{34C0A3F5-30EE-6142-8C60-98AFC5E6944C}" type="datetimeFigureOut">
              <a:rPr lang="en-US" smtClean="0"/>
              <a:t>11/6/21</a:t>
            </a:fld>
            <a:endParaRPr lang="en-US"/>
          </a:p>
        </p:txBody>
      </p:sp>
      <p:sp>
        <p:nvSpPr>
          <p:cNvPr id="4" name="Footer Placeholder 3">
            <a:extLst>
              <a:ext uri="{FF2B5EF4-FFF2-40B4-BE49-F238E27FC236}">
                <a16:creationId xmlns:a16="http://schemas.microsoft.com/office/drawing/2014/main" id="{C87249D2-8817-0E45-B750-930E67AF12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566D31-F9ED-DE43-B464-7882454ACD46}"/>
              </a:ext>
            </a:extLst>
          </p:cNvPr>
          <p:cNvSpPr>
            <a:spLocks noGrp="1"/>
          </p:cNvSpPr>
          <p:nvPr>
            <p:ph type="sldNum" sz="quarter" idx="12"/>
          </p:nvPr>
        </p:nvSpPr>
        <p:spPr/>
        <p:txBody>
          <a:bodyPr/>
          <a:lstStyle/>
          <a:p>
            <a:fld id="{A97F722E-951A-A041-8D9C-12D35EA3C370}" type="slidenum">
              <a:rPr lang="en-US" smtClean="0"/>
              <a:t>‹#›</a:t>
            </a:fld>
            <a:endParaRPr lang="en-US"/>
          </a:p>
        </p:txBody>
      </p:sp>
    </p:spTree>
    <p:extLst>
      <p:ext uri="{BB962C8B-B14F-4D97-AF65-F5344CB8AC3E}">
        <p14:creationId xmlns:p14="http://schemas.microsoft.com/office/powerpoint/2010/main" val="224132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9E3B3C-824B-9A44-B156-654E12147F47}"/>
              </a:ext>
            </a:extLst>
          </p:cNvPr>
          <p:cNvSpPr>
            <a:spLocks noGrp="1"/>
          </p:cNvSpPr>
          <p:nvPr>
            <p:ph type="dt" sz="half" idx="10"/>
          </p:nvPr>
        </p:nvSpPr>
        <p:spPr/>
        <p:txBody>
          <a:bodyPr/>
          <a:lstStyle/>
          <a:p>
            <a:fld id="{34C0A3F5-30EE-6142-8C60-98AFC5E6944C}" type="datetimeFigureOut">
              <a:rPr lang="en-US" smtClean="0"/>
              <a:t>11/6/21</a:t>
            </a:fld>
            <a:endParaRPr lang="en-US"/>
          </a:p>
        </p:txBody>
      </p:sp>
      <p:sp>
        <p:nvSpPr>
          <p:cNvPr id="3" name="Footer Placeholder 2">
            <a:extLst>
              <a:ext uri="{FF2B5EF4-FFF2-40B4-BE49-F238E27FC236}">
                <a16:creationId xmlns:a16="http://schemas.microsoft.com/office/drawing/2014/main" id="{618B8276-AD51-FA4C-A6C3-B1DCD6CB55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7B02C8-9D86-8344-80E6-C95CC7906AAB}"/>
              </a:ext>
            </a:extLst>
          </p:cNvPr>
          <p:cNvSpPr>
            <a:spLocks noGrp="1"/>
          </p:cNvSpPr>
          <p:nvPr>
            <p:ph type="sldNum" sz="quarter" idx="12"/>
          </p:nvPr>
        </p:nvSpPr>
        <p:spPr/>
        <p:txBody>
          <a:bodyPr/>
          <a:lstStyle/>
          <a:p>
            <a:fld id="{A97F722E-951A-A041-8D9C-12D35EA3C370}" type="slidenum">
              <a:rPr lang="en-US" smtClean="0"/>
              <a:t>‹#›</a:t>
            </a:fld>
            <a:endParaRPr lang="en-US"/>
          </a:p>
        </p:txBody>
      </p:sp>
    </p:spTree>
    <p:extLst>
      <p:ext uri="{BB962C8B-B14F-4D97-AF65-F5344CB8AC3E}">
        <p14:creationId xmlns:p14="http://schemas.microsoft.com/office/powerpoint/2010/main" val="191310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54BE-1DCB-3A4A-A378-71AD72D430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D0F8934-9B74-F84A-A248-D8EB6B6CEF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F8FFB00-9968-B34D-B64F-2C0208A85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109771-A13E-6D41-BB12-C6BC2174739F}"/>
              </a:ext>
            </a:extLst>
          </p:cNvPr>
          <p:cNvSpPr>
            <a:spLocks noGrp="1"/>
          </p:cNvSpPr>
          <p:nvPr>
            <p:ph type="dt" sz="half" idx="10"/>
          </p:nvPr>
        </p:nvSpPr>
        <p:spPr/>
        <p:txBody>
          <a:bodyPr/>
          <a:lstStyle/>
          <a:p>
            <a:fld id="{34C0A3F5-30EE-6142-8C60-98AFC5E6944C}" type="datetimeFigureOut">
              <a:rPr lang="en-US" smtClean="0"/>
              <a:t>11/6/21</a:t>
            </a:fld>
            <a:endParaRPr lang="en-US"/>
          </a:p>
        </p:txBody>
      </p:sp>
      <p:sp>
        <p:nvSpPr>
          <p:cNvPr id="6" name="Footer Placeholder 5">
            <a:extLst>
              <a:ext uri="{FF2B5EF4-FFF2-40B4-BE49-F238E27FC236}">
                <a16:creationId xmlns:a16="http://schemas.microsoft.com/office/drawing/2014/main" id="{3BBD887B-2BEA-704D-9D7C-F9A2E6BA13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18874E-852D-0843-8666-E0DA97AE915E}"/>
              </a:ext>
            </a:extLst>
          </p:cNvPr>
          <p:cNvSpPr>
            <a:spLocks noGrp="1"/>
          </p:cNvSpPr>
          <p:nvPr>
            <p:ph type="sldNum" sz="quarter" idx="12"/>
          </p:nvPr>
        </p:nvSpPr>
        <p:spPr/>
        <p:txBody>
          <a:bodyPr/>
          <a:lstStyle/>
          <a:p>
            <a:fld id="{A97F722E-951A-A041-8D9C-12D35EA3C370}" type="slidenum">
              <a:rPr lang="en-US" smtClean="0"/>
              <a:t>‹#›</a:t>
            </a:fld>
            <a:endParaRPr lang="en-US"/>
          </a:p>
        </p:txBody>
      </p:sp>
    </p:spTree>
    <p:extLst>
      <p:ext uri="{BB962C8B-B14F-4D97-AF65-F5344CB8AC3E}">
        <p14:creationId xmlns:p14="http://schemas.microsoft.com/office/powerpoint/2010/main" val="293443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61B4-1D57-934F-8CF6-7E28CD48E1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A8C324F-3E79-DA48-A976-FB848F84A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9EAD39-EA83-4F4B-96E9-C726D7D61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886870-1E9D-3D4C-86CC-AAD3FEE62C87}"/>
              </a:ext>
            </a:extLst>
          </p:cNvPr>
          <p:cNvSpPr>
            <a:spLocks noGrp="1"/>
          </p:cNvSpPr>
          <p:nvPr>
            <p:ph type="dt" sz="half" idx="10"/>
          </p:nvPr>
        </p:nvSpPr>
        <p:spPr/>
        <p:txBody>
          <a:bodyPr/>
          <a:lstStyle/>
          <a:p>
            <a:fld id="{34C0A3F5-30EE-6142-8C60-98AFC5E6944C}" type="datetimeFigureOut">
              <a:rPr lang="en-US" smtClean="0"/>
              <a:t>11/6/21</a:t>
            </a:fld>
            <a:endParaRPr lang="en-US"/>
          </a:p>
        </p:txBody>
      </p:sp>
      <p:sp>
        <p:nvSpPr>
          <p:cNvPr id="6" name="Footer Placeholder 5">
            <a:extLst>
              <a:ext uri="{FF2B5EF4-FFF2-40B4-BE49-F238E27FC236}">
                <a16:creationId xmlns:a16="http://schemas.microsoft.com/office/drawing/2014/main" id="{65FE813A-70AE-574C-863B-E13338213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1408A0-34B6-7847-A252-5F8F1DED2DBE}"/>
              </a:ext>
            </a:extLst>
          </p:cNvPr>
          <p:cNvSpPr>
            <a:spLocks noGrp="1"/>
          </p:cNvSpPr>
          <p:nvPr>
            <p:ph type="sldNum" sz="quarter" idx="12"/>
          </p:nvPr>
        </p:nvSpPr>
        <p:spPr/>
        <p:txBody>
          <a:bodyPr/>
          <a:lstStyle/>
          <a:p>
            <a:fld id="{A97F722E-951A-A041-8D9C-12D35EA3C370}" type="slidenum">
              <a:rPr lang="en-US" smtClean="0"/>
              <a:t>‹#›</a:t>
            </a:fld>
            <a:endParaRPr lang="en-US"/>
          </a:p>
        </p:txBody>
      </p:sp>
    </p:spTree>
    <p:extLst>
      <p:ext uri="{BB962C8B-B14F-4D97-AF65-F5344CB8AC3E}">
        <p14:creationId xmlns:p14="http://schemas.microsoft.com/office/powerpoint/2010/main" val="255330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BCEA30-2FA6-C245-A238-DD77878EE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BDE5C1-289D-A14E-8BFE-C52729B82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CB047D-D1CE-7045-9404-D4E87FA260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0A3F5-30EE-6142-8C60-98AFC5E6944C}" type="datetimeFigureOut">
              <a:rPr lang="en-US" smtClean="0"/>
              <a:t>11/6/21</a:t>
            </a:fld>
            <a:endParaRPr lang="en-US"/>
          </a:p>
        </p:txBody>
      </p:sp>
      <p:sp>
        <p:nvSpPr>
          <p:cNvPr id="5" name="Footer Placeholder 4">
            <a:extLst>
              <a:ext uri="{FF2B5EF4-FFF2-40B4-BE49-F238E27FC236}">
                <a16:creationId xmlns:a16="http://schemas.microsoft.com/office/drawing/2014/main" id="{F05C763F-C66F-B841-AB3D-F4F2B9FC2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974599-5D2C-6F4E-84A8-54FF7CAD65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F722E-951A-A041-8D9C-12D35EA3C370}" type="slidenum">
              <a:rPr lang="en-US" smtClean="0"/>
              <a:t>‹#›</a:t>
            </a:fld>
            <a:endParaRPr lang="en-US"/>
          </a:p>
        </p:txBody>
      </p:sp>
    </p:spTree>
    <p:extLst>
      <p:ext uri="{BB962C8B-B14F-4D97-AF65-F5344CB8AC3E}">
        <p14:creationId xmlns:p14="http://schemas.microsoft.com/office/powerpoint/2010/main" val="43679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arketingmagazine.com.my/nestle-stands-its-ground-6-sugar-content-in-milo/"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arketingmagazine.com.my/nestle-stands-its-ground-6-sugar-content-in-milo/"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2504-76A6-6446-BA6C-D1963BD9996C}"/>
              </a:ext>
            </a:extLst>
          </p:cNvPr>
          <p:cNvSpPr>
            <a:spLocks noGrp="1"/>
          </p:cNvSpPr>
          <p:nvPr>
            <p:ph type="title"/>
          </p:nvPr>
        </p:nvSpPr>
        <p:spPr>
          <a:xfrm>
            <a:off x="838200" y="1825625"/>
            <a:ext cx="10515600" cy="1325563"/>
          </a:xfrm>
        </p:spPr>
        <p:txBody>
          <a:bodyPr/>
          <a:lstStyle/>
          <a:p>
            <a:r>
              <a:rPr lang="en-US" b="1" dirty="0"/>
              <a:t>BIAS AND </a:t>
            </a:r>
            <a:r>
              <a:rPr lang="en-SG" b="1" dirty="0"/>
              <a:t>WHAT TO DO ABOUT IT</a:t>
            </a:r>
            <a:endParaRPr lang="en-US" b="1" dirty="0"/>
          </a:p>
        </p:txBody>
      </p:sp>
      <p:sp>
        <p:nvSpPr>
          <p:cNvPr id="5" name="Content Placeholder 4">
            <a:extLst>
              <a:ext uri="{FF2B5EF4-FFF2-40B4-BE49-F238E27FC236}">
                <a16:creationId xmlns:a16="http://schemas.microsoft.com/office/drawing/2014/main" id="{039778E3-44D1-AB4A-8547-32C4F61FAC8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8 November, 2021</a:t>
            </a:r>
          </a:p>
        </p:txBody>
      </p:sp>
    </p:spTree>
    <p:extLst>
      <p:ext uri="{BB962C8B-B14F-4D97-AF65-F5344CB8AC3E}">
        <p14:creationId xmlns:p14="http://schemas.microsoft.com/office/powerpoint/2010/main" val="388454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a:xfrm>
            <a:off x="373586" y="35799"/>
            <a:ext cx="10515600" cy="1325563"/>
          </a:xfrm>
        </p:spPr>
        <p:txBody>
          <a:bodyPr/>
          <a:lstStyle/>
          <a:p>
            <a:r>
              <a:rPr lang="en-US" dirty="0">
                <a:latin typeface=""/>
              </a:rPr>
              <a:t>Some background</a:t>
            </a:r>
          </a:p>
        </p:txBody>
      </p:sp>
      <p:pic>
        <p:nvPicPr>
          <p:cNvPr id="4" name="Picture 3" descr="A close up of a logo&#10;&#10;Description automatically generated">
            <a:extLst>
              <a:ext uri="{FF2B5EF4-FFF2-40B4-BE49-F238E27FC236}">
                <a16:creationId xmlns:a16="http://schemas.microsoft.com/office/drawing/2014/main" id="{E94585BE-F8E2-C74B-B06C-21CFF93C9F66}"/>
              </a:ext>
            </a:extLst>
          </p:cNvPr>
          <p:cNvPicPr>
            <a:picLocks noChangeAspect="1"/>
          </p:cNvPicPr>
          <p:nvPr/>
        </p:nvPicPr>
        <p:blipFill>
          <a:blip r:embed="rId3"/>
          <a:stretch>
            <a:fillRect/>
          </a:stretch>
        </p:blipFill>
        <p:spPr>
          <a:xfrm>
            <a:off x="8925620" y="4588391"/>
            <a:ext cx="2925779" cy="1646238"/>
          </a:xfrm>
          <a:prstGeom prst="rect">
            <a:avLst/>
          </a:prstGeom>
        </p:spPr>
      </p:pic>
      <p:pic>
        <p:nvPicPr>
          <p:cNvPr id="6" name="Picture 5" descr="A picture containing person, kite, holding, person&#10;&#10;Description automatically generated">
            <a:extLst>
              <a:ext uri="{FF2B5EF4-FFF2-40B4-BE49-F238E27FC236}">
                <a16:creationId xmlns:a16="http://schemas.microsoft.com/office/drawing/2014/main" id="{7AF48A0B-D79A-6245-B8B1-190FC3C494A1}"/>
              </a:ext>
            </a:extLst>
          </p:cNvPr>
          <p:cNvPicPr>
            <a:picLocks noChangeAspect="1"/>
          </p:cNvPicPr>
          <p:nvPr/>
        </p:nvPicPr>
        <p:blipFill>
          <a:blip r:embed="rId4"/>
          <a:stretch>
            <a:fillRect/>
          </a:stretch>
        </p:blipFill>
        <p:spPr>
          <a:xfrm>
            <a:off x="9097317" y="897692"/>
            <a:ext cx="2754083" cy="3292475"/>
          </a:xfrm>
          <a:prstGeom prst="rect">
            <a:avLst/>
          </a:prstGeom>
        </p:spPr>
      </p:pic>
      <p:sp>
        <p:nvSpPr>
          <p:cNvPr id="5" name="Content Placeholder 2">
            <a:extLst>
              <a:ext uri="{FF2B5EF4-FFF2-40B4-BE49-F238E27FC236}">
                <a16:creationId xmlns:a16="http://schemas.microsoft.com/office/drawing/2014/main" id="{3EF7C5F5-1BDA-7C46-888C-F97AB7D1F166}"/>
              </a:ext>
            </a:extLst>
          </p:cNvPr>
          <p:cNvSpPr>
            <a:spLocks noGrp="1"/>
          </p:cNvSpPr>
          <p:nvPr>
            <p:ph idx="1"/>
          </p:nvPr>
        </p:nvSpPr>
        <p:spPr>
          <a:xfrm>
            <a:off x="373586" y="1159075"/>
            <a:ext cx="8226131" cy="5075554"/>
          </a:xfrm>
        </p:spPr>
        <p:txBody>
          <a:bodyPr>
            <a:normAutofit/>
          </a:bodyPr>
          <a:lstStyle/>
          <a:p>
            <a:pPr>
              <a:lnSpc>
                <a:spcPct val="110000"/>
              </a:lnSpc>
            </a:pPr>
            <a:r>
              <a:rPr lang="en-US" sz="2400" dirty="0">
                <a:latin typeface=""/>
              </a:rPr>
              <a:t>We all have assumptions about what “bad” and “good” characters should look like. These assumptions are both established and reflected in society (e.g. media).</a:t>
            </a:r>
          </a:p>
          <a:p>
            <a:pPr>
              <a:lnSpc>
                <a:spcPct val="110000"/>
              </a:lnSpc>
            </a:pPr>
            <a:r>
              <a:rPr lang="en-US" sz="2400" dirty="0">
                <a:latin typeface=""/>
              </a:rPr>
              <a:t>Can you think of other non-Hollywood examples?  How are good and bad guys </a:t>
            </a:r>
            <a:r>
              <a:rPr lang="en-US" sz="2400">
                <a:latin typeface=""/>
              </a:rPr>
              <a:t>usually depicted visually?</a:t>
            </a:r>
            <a:endParaRPr lang="en-US" sz="2400" dirty="0">
              <a:latin typeface=""/>
            </a:endParaRPr>
          </a:p>
        </p:txBody>
      </p:sp>
      <p:pic>
        <p:nvPicPr>
          <p:cNvPr id="1026" name="Picture 2" descr="There Are No Good Guys or Bad Guys | Tomorrows Reflection">
            <a:extLst>
              <a:ext uri="{FF2B5EF4-FFF2-40B4-BE49-F238E27FC236}">
                <a16:creationId xmlns:a16="http://schemas.microsoft.com/office/drawing/2014/main" id="{3D489BD4-EE87-184D-B0BB-3ED6B813C3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372" y="3429000"/>
            <a:ext cx="3900557" cy="312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877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a:xfrm>
            <a:off x="838200" y="88390"/>
            <a:ext cx="10515600" cy="1325563"/>
          </a:xfrm>
        </p:spPr>
        <p:txBody>
          <a:bodyPr/>
          <a:lstStyle/>
          <a:p>
            <a:r>
              <a:rPr lang="en-US" dirty="0">
                <a:latin typeface=""/>
              </a:rPr>
              <a:t>Some additional background</a:t>
            </a:r>
          </a:p>
        </p:txBody>
      </p:sp>
      <p:sp>
        <p:nvSpPr>
          <p:cNvPr id="3" name="Content Placeholder 2">
            <a:extLst>
              <a:ext uri="{FF2B5EF4-FFF2-40B4-BE49-F238E27FC236}">
                <a16:creationId xmlns:a16="http://schemas.microsoft.com/office/drawing/2014/main" id="{F4C897C9-062A-8E44-B873-96ED90499596}"/>
              </a:ext>
            </a:extLst>
          </p:cNvPr>
          <p:cNvSpPr>
            <a:spLocks noGrp="1"/>
          </p:cNvSpPr>
          <p:nvPr>
            <p:ph idx="1"/>
          </p:nvPr>
        </p:nvSpPr>
        <p:spPr>
          <a:xfrm>
            <a:off x="663147" y="1614487"/>
            <a:ext cx="5737654" cy="4628073"/>
          </a:xfrm>
        </p:spPr>
        <p:txBody>
          <a:bodyPr>
            <a:normAutofit fontScale="85000" lnSpcReduction="10000"/>
          </a:bodyPr>
          <a:lstStyle/>
          <a:p>
            <a:pPr>
              <a:lnSpc>
                <a:spcPct val="110000"/>
              </a:lnSpc>
            </a:pPr>
            <a:r>
              <a:rPr lang="en-US" dirty="0">
                <a:latin typeface=""/>
              </a:rPr>
              <a:t>Across time and place, many people have believed that faces reflect tendencies or personality traits.</a:t>
            </a:r>
          </a:p>
          <a:p>
            <a:endParaRPr lang="en-US" dirty="0">
              <a:latin typeface=""/>
            </a:endParaRPr>
          </a:p>
          <a:p>
            <a:r>
              <a:rPr lang="en-US" dirty="0">
                <a:latin typeface=""/>
              </a:rPr>
              <a:t>For example, Cesare Lombroso illustrated faces that show “criminality”.</a:t>
            </a:r>
          </a:p>
          <a:p>
            <a:endParaRPr lang="en-US" dirty="0">
              <a:latin typeface=""/>
            </a:endParaRPr>
          </a:p>
          <a:p>
            <a:r>
              <a:rPr lang="en-US" dirty="0">
                <a:latin typeface=""/>
              </a:rPr>
              <a:t>In a recent study, Wu &amp; Zhang (2016) claimed that machine learning could distinguish criminal and control faces at almost 90% accuracy.</a:t>
            </a:r>
          </a:p>
        </p:txBody>
      </p:sp>
      <p:pic>
        <p:nvPicPr>
          <p:cNvPr id="7" name="Picture 6" descr="Text&#10;&#10;Description automatically generated">
            <a:extLst>
              <a:ext uri="{FF2B5EF4-FFF2-40B4-BE49-F238E27FC236}">
                <a16:creationId xmlns:a16="http://schemas.microsoft.com/office/drawing/2014/main" id="{07637F49-E952-C248-B179-06E48745E69A}"/>
              </a:ext>
            </a:extLst>
          </p:cNvPr>
          <p:cNvPicPr>
            <a:picLocks noChangeAspect="1"/>
          </p:cNvPicPr>
          <p:nvPr/>
        </p:nvPicPr>
        <p:blipFill>
          <a:blip r:embed="rId3"/>
          <a:stretch>
            <a:fillRect/>
          </a:stretch>
        </p:blipFill>
        <p:spPr>
          <a:xfrm>
            <a:off x="6756818" y="1413953"/>
            <a:ext cx="4772035" cy="4904808"/>
          </a:xfrm>
          <a:prstGeom prst="rect">
            <a:avLst/>
          </a:prstGeom>
        </p:spPr>
      </p:pic>
    </p:spTree>
    <p:extLst>
      <p:ext uri="{BB962C8B-B14F-4D97-AF65-F5344CB8AC3E}">
        <p14:creationId xmlns:p14="http://schemas.microsoft.com/office/powerpoint/2010/main" val="3903422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a:xfrm>
            <a:off x="676398" y="65725"/>
            <a:ext cx="10515600" cy="1325563"/>
          </a:xfrm>
        </p:spPr>
        <p:txBody>
          <a:bodyPr/>
          <a:lstStyle/>
          <a:p>
            <a:r>
              <a:rPr lang="en-US" dirty="0">
                <a:latin typeface=""/>
              </a:rPr>
              <a:t>The Paper</a:t>
            </a:r>
          </a:p>
        </p:txBody>
      </p:sp>
      <p:sp>
        <p:nvSpPr>
          <p:cNvPr id="5" name="Content Placeholder 2">
            <a:extLst>
              <a:ext uri="{FF2B5EF4-FFF2-40B4-BE49-F238E27FC236}">
                <a16:creationId xmlns:a16="http://schemas.microsoft.com/office/drawing/2014/main" id="{9614C797-2F93-E74D-903F-51A5F85549FA}"/>
              </a:ext>
            </a:extLst>
          </p:cNvPr>
          <p:cNvSpPr>
            <a:spLocks noGrp="1"/>
          </p:cNvSpPr>
          <p:nvPr>
            <p:ph idx="1"/>
          </p:nvPr>
        </p:nvSpPr>
        <p:spPr>
          <a:xfrm>
            <a:off x="389709" y="1265691"/>
            <a:ext cx="11353800" cy="5526584"/>
          </a:xfrm>
        </p:spPr>
        <p:txBody>
          <a:bodyPr>
            <a:normAutofit/>
          </a:bodyPr>
          <a:lstStyle/>
          <a:p>
            <a:pPr algn="just">
              <a:lnSpc>
                <a:spcPct val="110000"/>
              </a:lnSpc>
            </a:pPr>
            <a:r>
              <a:rPr lang="en-US" sz="2200" dirty="0">
                <a:latin typeface=""/>
              </a:rPr>
              <a:t>In their 2016 paper, Wu and Zhang revisit Lombroso’s program. Essentially, they aim to determine whether advanced machine learning approaches to image processing can reveal subtle cues and patterns that Lombroso and his followers could easily have missed. </a:t>
            </a:r>
          </a:p>
          <a:p>
            <a:pPr algn="just">
              <a:lnSpc>
                <a:spcPct val="110000"/>
              </a:lnSpc>
            </a:pPr>
            <a:r>
              <a:rPr lang="en-US" sz="2200" dirty="0">
                <a:latin typeface=""/>
              </a:rPr>
              <a:t>To test this hypothesis, the authors deploy a variety of machine learning algorithms in a misguided physiognomic effort to determine what features of the human face are associated with “criminality”.</a:t>
            </a:r>
          </a:p>
        </p:txBody>
      </p:sp>
      <p:pic>
        <p:nvPicPr>
          <p:cNvPr id="7" name="Picture 6" descr="Text, letter&#10;&#10;Description automatically generated">
            <a:extLst>
              <a:ext uri="{FF2B5EF4-FFF2-40B4-BE49-F238E27FC236}">
                <a16:creationId xmlns:a16="http://schemas.microsoft.com/office/drawing/2014/main" id="{C596D482-81D0-BA43-9B43-3E739531DA66}"/>
              </a:ext>
            </a:extLst>
          </p:cNvPr>
          <p:cNvPicPr>
            <a:picLocks noChangeAspect="1"/>
          </p:cNvPicPr>
          <p:nvPr/>
        </p:nvPicPr>
        <p:blipFill>
          <a:blip r:embed="rId3"/>
          <a:stretch>
            <a:fillRect/>
          </a:stretch>
        </p:blipFill>
        <p:spPr>
          <a:xfrm>
            <a:off x="1905000" y="4303075"/>
            <a:ext cx="8382000" cy="2489200"/>
          </a:xfrm>
          <a:prstGeom prst="rect">
            <a:avLst/>
          </a:prstGeom>
        </p:spPr>
      </p:pic>
    </p:spTree>
    <p:extLst>
      <p:ext uri="{BB962C8B-B14F-4D97-AF65-F5344CB8AC3E}">
        <p14:creationId xmlns:p14="http://schemas.microsoft.com/office/powerpoint/2010/main" val="439083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p:txBody>
          <a:bodyPr/>
          <a:lstStyle/>
          <a:p>
            <a:r>
              <a:rPr lang="en-US" dirty="0"/>
              <a:t>The Paper</a:t>
            </a:r>
          </a:p>
        </p:txBody>
      </p:sp>
      <p:sp>
        <p:nvSpPr>
          <p:cNvPr id="5" name="Content Placeholder 2">
            <a:extLst>
              <a:ext uri="{FF2B5EF4-FFF2-40B4-BE49-F238E27FC236}">
                <a16:creationId xmlns:a16="http://schemas.microsoft.com/office/drawing/2014/main" id="{9614C797-2F93-E74D-903F-51A5F85549FA}"/>
              </a:ext>
            </a:extLst>
          </p:cNvPr>
          <p:cNvSpPr>
            <a:spLocks noGrp="1"/>
          </p:cNvSpPr>
          <p:nvPr>
            <p:ph idx="1"/>
          </p:nvPr>
        </p:nvSpPr>
        <p:spPr>
          <a:xfrm>
            <a:off x="838200" y="2141537"/>
            <a:ext cx="10515600" cy="4351338"/>
          </a:xfrm>
        </p:spPr>
        <p:txBody>
          <a:bodyPr>
            <a:normAutofit/>
          </a:bodyPr>
          <a:lstStyle/>
          <a:p>
            <a:pPr algn="just"/>
            <a:r>
              <a:rPr lang="en-US" dirty="0">
                <a:latin typeface=""/>
              </a:rPr>
              <a:t>They argue that their computer algorithms are free from the myriad biases and prejudices that cloud human judgment:</a:t>
            </a:r>
          </a:p>
          <a:p>
            <a:pPr marL="0" indent="0" algn="just">
              <a:buNone/>
            </a:pPr>
            <a:endParaRPr lang="en-US" sz="2400" dirty="0"/>
          </a:p>
          <a:p>
            <a:pPr marL="0" indent="0" algn="just">
              <a:buNone/>
            </a:pPr>
            <a:r>
              <a:rPr lang="en-US" sz="2400" i="1" dirty="0">
                <a:latin typeface="Times" pitchFamily="2" charset="0"/>
              </a:rPr>
              <a:t>“Unlike a human examiner/judge, a computer vision algorithm or classifier has absolutely no subjective </a:t>
            </a:r>
            <a:r>
              <a:rPr lang="en-US" sz="2400" i="1" dirty="0" err="1">
                <a:latin typeface="Times" pitchFamily="2" charset="0"/>
              </a:rPr>
              <a:t>baggages</a:t>
            </a:r>
            <a:r>
              <a:rPr lang="en-US" sz="2400" i="1" dirty="0">
                <a:latin typeface="Times" pitchFamily="2" charset="0"/>
              </a:rPr>
              <a:t> [sic], having no emotions, no biases whatsoever due to past experience, race, religion, political doctrine, gender, age, etc., no mental fatigue, no preconditioning of a bad sleep or meal. The automated inference on criminality eliminates the variable of meta-accuracy (the competence of the human judge/examiner) all together.”</a:t>
            </a:r>
          </a:p>
        </p:txBody>
      </p:sp>
    </p:spTree>
    <p:extLst>
      <p:ext uri="{BB962C8B-B14F-4D97-AF65-F5344CB8AC3E}">
        <p14:creationId xmlns:p14="http://schemas.microsoft.com/office/powerpoint/2010/main" val="3336694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a:xfrm>
            <a:off x="838200" y="153192"/>
            <a:ext cx="10515600" cy="1325563"/>
          </a:xfrm>
        </p:spPr>
        <p:txBody>
          <a:bodyPr/>
          <a:lstStyle/>
          <a:p>
            <a:r>
              <a:rPr lang="en-US" dirty="0"/>
              <a:t>The Paper</a:t>
            </a:r>
          </a:p>
        </p:txBody>
      </p:sp>
      <p:sp>
        <p:nvSpPr>
          <p:cNvPr id="5" name="Content Placeholder 2">
            <a:extLst>
              <a:ext uri="{FF2B5EF4-FFF2-40B4-BE49-F238E27FC236}">
                <a16:creationId xmlns:a16="http://schemas.microsoft.com/office/drawing/2014/main" id="{9614C797-2F93-E74D-903F-51A5F85549FA}"/>
              </a:ext>
            </a:extLst>
          </p:cNvPr>
          <p:cNvSpPr>
            <a:spLocks noGrp="1"/>
          </p:cNvSpPr>
          <p:nvPr>
            <p:ph idx="1"/>
          </p:nvPr>
        </p:nvSpPr>
        <p:spPr>
          <a:xfrm>
            <a:off x="428015" y="1281765"/>
            <a:ext cx="6599803" cy="4815167"/>
          </a:xfrm>
        </p:spPr>
        <p:txBody>
          <a:bodyPr>
            <a:normAutofit fontScale="92500" lnSpcReduction="20000"/>
          </a:bodyPr>
          <a:lstStyle/>
          <a:p>
            <a:pPr>
              <a:lnSpc>
                <a:spcPct val="110000"/>
              </a:lnSpc>
            </a:pPr>
            <a:r>
              <a:rPr lang="en-US" sz="2600" dirty="0">
                <a:latin typeface=""/>
              </a:rPr>
              <a:t>The main finding: criminal and control faces can be distinguished with 90% accuracy. </a:t>
            </a:r>
          </a:p>
          <a:p>
            <a:pPr>
              <a:lnSpc>
                <a:spcPct val="110000"/>
              </a:lnSpc>
              <a:buFont typeface="Wingdings" pitchFamily="2" charset="2"/>
              <a:buChar char="Ø"/>
            </a:pPr>
            <a:r>
              <a:rPr lang="en-US" sz="2600" dirty="0">
                <a:latin typeface=""/>
              </a:rPr>
              <a:t>Are you convinced? Can you identify any potential biases in their methodology?</a:t>
            </a:r>
          </a:p>
          <a:p>
            <a:pPr marL="0" indent="0">
              <a:lnSpc>
                <a:spcPct val="110000"/>
              </a:lnSpc>
              <a:buNone/>
            </a:pPr>
            <a:endParaRPr lang="en-US" sz="2600" dirty="0">
              <a:latin typeface=""/>
            </a:endParaRPr>
          </a:p>
          <a:p>
            <a:pPr>
              <a:lnSpc>
                <a:spcPct val="110000"/>
              </a:lnSpc>
            </a:pPr>
            <a:r>
              <a:rPr lang="en-US" sz="2600" dirty="0">
                <a:latin typeface=""/>
              </a:rPr>
              <a:t>The key to understanding the problems with the Wu and Zhang paper is to look at </a:t>
            </a:r>
            <a:r>
              <a:rPr lang="en-US" sz="2600" i="1" dirty="0">
                <a:latin typeface=""/>
              </a:rPr>
              <a:t>the training sets </a:t>
            </a:r>
            <a:r>
              <a:rPr lang="en-US" sz="2600" dirty="0">
                <a:latin typeface=""/>
              </a:rPr>
              <a:t>— the images used to teach the algorithm what a non-criminal face looks like and how criminal faces differ from non-criminal ones. </a:t>
            </a:r>
            <a:r>
              <a:rPr lang="en-US" sz="2600" i="1" u="sng" dirty="0">
                <a:latin typeface=""/>
              </a:rPr>
              <a:t>A machine learning algorithm can be only as good, and only as unbiased, as the training data that we provide to it.</a:t>
            </a:r>
          </a:p>
          <a:p>
            <a:pPr>
              <a:lnSpc>
                <a:spcPct val="110000"/>
              </a:lnSpc>
            </a:pPr>
            <a:endParaRPr lang="en-US" sz="2600" dirty="0">
              <a:latin typeface=""/>
            </a:endParaRPr>
          </a:p>
        </p:txBody>
      </p:sp>
      <p:pic>
        <p:nvPicPr>
          <p:cNvPr id="4" name="Picture 2" descr="Cross Validation Vs Train Validation Test - Cross Validated">
            <a:extLst>
              <a:ext uri="{FF2B5EF4-FFF2-40B4-BE49-F238E27FC236}">
                <a16:creationId xmlns:a16="http://schemas.microsoft.com/office/drawing/2014/main" id="{A5635B22-9B21-7145-829F-4DAFFBC1A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309" y="1478755"/>
            <a:ext cx="6100354" cy="433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58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p:txBody>
          <a:bodyPr/>
          <a:lstStyle/>
          <a:p>
            <a:r>
              <a:rPr lang="en-US" dirty="0"/>
              <a:t>The Paper</a:t>
            </a:r>
          </a:p>
        </p:txBody>
      </p:sp>
      <p:sp>
        <p:nvSpPr>
          <p:cNvPr id="5" name="Content Placeholder 2">
            <a:extLst>
              <a:ext uri="{FF2B5EF4-FFF2-40B4-BE49-F238E27FC236}">
                <a16:creationId xmlns:a16="http://schemas.microsoft.com/office/drawing/2014/main" id="{9614C797-2F93-E74D-903F-51A5F85549FA}"/>
              </a:ext>
            </a:extLst>
          </p:cNvPr>
          <p:cNvSpPr>
            <a:spLocks noGrp="1"/>
          </p:cNvSpPr>
          <p:nvPr>
            <p:ph idx="1"/>
          </p:nvPr>
        </p:nvSpPr>
        <p:spPr>
          <a:xfrm>
            <a:off x="663146" y="1690687"/>
            <a:ext cx="11528854" cy="4923869"/>
          </a:xfrm>
        </p:spPr>
        <p:txBody>
          <a:bodyPr>
            <a:noAutofit/>
          </a:bodyPr>
          <a:lstStyle/>
          <a:p>
            <a:pPr>
              <a:lnSpc>
                <a:spcPct val="120000"/>
              </a:lnSpc>
            </a:pPr>
            <a:r>
              <a:rPr lang="en-US" sz="2000" u="sng" dirty="0">
                <a:latin typeface=""/>
              </a:rPr>
              <a:t>The training data</a:t>
            </a:r>
            <a:r>
              <a:rPr lang="en-US" sz="2000" dirty="0">
                <a:latin typeface=""/>
              </a:rPr>
              <a:t>: 1,856 photos of Chinese men aged 18-55, with no distinguishing facial hair, scars, or tattoos.</a:t>
            </a:r>
          </a:p>
          <a:p>
            <a:pPr>
              <a:lnSpc>
                <a:spcPct val="120000"/>
              </a:lnSpc>
            </a:pPr>
            <a:r>
              <a:rPr lang="en-US" sz="2000" dirty="0">
                <a:latin typeface=""/>
              </a:rPr>
              <a:t>1126 of these were photos of </a:t>
            </a:r>
            <a:r>
              <a:rPr lang="en-US" sz="2000" b="1" i="1" dirty="0">
                <a:latin typeface=""/>
              </a:rPr>
              <a:t>non-criminals</a:t>
            </a:r>
            <a:r>
              <a:rPr lang="en-US" sz="2000" dirty="0">
                <a:latin typeface=""/>
              </a:rPr>
              <a:t> scraped from a variety of online sources using a web spider; the authors know the occupation and educational background of each individual.</a:t>
            </a:r>
          </a:p>
          <a:p>
            <a:pPr>
              <a:lnSpc>
                <a:spcPct val="120000"/>
              </a:lnSpc>
            </a:pPr>
            <a:r>
              <a:rPr lang="en-US" sz="2000" dirty="0">
                <a:latin typeface=""/>
              </a:rPr>
              <a:t>730 of the photos were pictures </a:t>
            </a:r>
            <a:r>
              <a:rPr lang="en-US" sz="2000" b="1" i="1" dirty="0">
                <a:latin typeface=""/>
              </a:rPr>
              <a:t>of convicted criminals</a:t>
            </a:r>
            <a:r>
              <a:rPr lang="en-US" sz="2000" dirty="0">
                <a:latin typeface=""/>
              </a:rPr>
              <a:t>, provided by police departments. </a:t>
            </a:r>
          </a:p>
          <a:p>
            <a:pPr marL="0" indent="0">
              <a:lnSpc>
                <a:spcPct val="120000"/>
              </a:lnSpc>
              <a:buNone/>
            </a:pPr>
            <a:r>
              <a:rPr lang="en-US" sz="2000" i="1" dirty="0">
                <a:latin typeface=""/>
              </a:rPr>
              <a:t>    -  330 are published as wanted suspects</a:t>
            </a:r>
          </a:p>
          <a:p>
            <a:pPr marL="0" indent="0">
              <a:lnSpc>
                <a:spcPct val="120000"/>
              </a:lnSpc>
              <a:buNone/>
            </a:pPr>
            <a:r>
              <a:rPr lang="en-US" sz="2000" i="1" dirty="0">
                <a:latin typeface=""/>
              </a:rPr>
              <a:t>    -  The others are provided by a city police department in China under a confidentiality agreement</a:t>
            </a:r>
          </a:p>
          <a:p>
            <a:pPr marL="0" indent="0">
              <a:lnSpc>
                <a:spcPct val="120000"/>
              </a:lnSpc>
              <a:buNone/>
            </a:pPr>
            <a:r>
              <a:rPr lang="en-US" sz="2000" i="1" dirty="0">
                <a:latin typeface=""/>
              </a:rPr>
              <a:t>    -  The criminal face images are normal ID photos not police mugshots</a:t>
            </a:r>
          </a:p>
          <a:p>
            <a:pPr marL="0" indent="0">
              <a:lnSpc>
                <a:spcPct val="120000"/>
              </a:lnSpc>
              <a:buNone/>
            </a:pPr>
            <a:r>
              <a:rPr lang="en-US" sz="2000" i="1" dirty="0">
                <a:latin typeface=""/>
              </a:rPr>
              <a:t>    -  Out of the 730 criminals 235 committed violent crimes including murder, rape, assault, kidnap and robbery; the remaining 536 are convicted of non-violent crimes.”</a:t>
            </a:r>
            <a:endParaRPr lang="en-US" sz="2000" dirty="0">
              <a:latin typeface=""/>
            </a:endParaRPr>
          </a:p>
        </p:txBody>
      </p:sp>
    </p:spTree>
    <p:extLst>
      <p:ext uri="{BB962C8B-B14F-4D97-AF65-F5344CB8AC3E}">
        <p14:creationId xmlns:p14="http://schemas.microsoft.com/office/powerpoint/2010/main" val="1331001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a:xfrm>
            <a:off x="838200" y="578881"/>
            <a:ext cx="10515600" cy="1325563"/>
          </a:xfrm>
        </p:spPr>
        <p:txBody>
          <a:bodyPr/>
          <a:lstStyle/>
          <a:p>
            <a:r>
              <a:rPr lang="en-US" dirty="0"/>
              <a:t>Discussion: Potential problems?</a:t>
            </a:r>
          </a:p>
        </p:txBody>
      </p:sp>
      <p:sp>
        <p:nvSpPr>
          <p:cNvPr id="4" name="Content Placeholder 2">
            <a:extLst>
              <a:ext uri="{FF2B5EF4-FFF2-40B4-BE49-F238E27FC236}">
                <a16:creationId xmlns:a16="http://schemas.microsoft.com/office/drawing/2014/main" id="{5CC95F72-3438-B649-BC4E-557BEB5686CE}"/>
              </a:ext>
            </a:extLst>
          </p:cNvPr>
          <p:cNvSpPr>
            <a:spLocks noGrp="1"/>
          </p:cNvSpPr>
          <p:nvPr>
            <p:ph idx="1"/>
          </p:nvPr>
        </p:nvSpPr>
        <p:spPr>
          <a:xfrm>
            <a:off x="663146" y="2141537"/>
            <a:ext cx="10690654" cy="4351338"/>
          </a:xfrm>
        </p:spPr>
        <p:txBody>
          <a:bodyPr>
            <a:normAutofit/>
          </a:bodyPr>
          <a:lstStyle/>
          <a:p>
            <a:pPr>
              <a:lnSpc>
                <a:spcPct val="150000"/>
              </a:lnSpc>
            </a:pPr>
            <a:r>
              <a:rPr lang="en-US" sz="2600" dirty="0">
                <a:latin typeface=""/>
              </a:rPr>
              <a:t>What are potential issues with how the samples were obtained?</a:t>
            </a:r>
          </a:p>
          <a:p>
            <a:pPr lvl="1">
              <a:lnSpc>
                <a:spcPct val="150000"/>
              </a:lnSpc>
            </a:pPr>
            <a:r>
              <a:rPr lang="en-SG" sz="2600" dirty="0">
                <a:latin typeface=""/>
              </a:rPr>
              <a:t>Control faces are from ID photos gathered from the internet.</a:t>
            </a:r>
          </a:p>
          <a:p>
            <a:pPr lvl="1">
              <a:lnSpc>
                <a:spcPct val="150000"/>
              </a:lnSpc>
            </a:pPr>
            <a:r>
              <a:rPr lang="en-SG" sz="2600" dirty="0">
                <a:latin typeface=""/>
              </a:rPr>
              <a:t>Criminal faces are from IDs used by police departments.</a:t>
            </a:r>
          </a:p>
          <a:p>
            <a:pPr lvl="1">
              <a:lnSpc>
                <a:spcPct val="150000"/>
              </a:lnSpc>
            </a:pPr>
            <a:r>
              <a:rPr lang="en-SG" sz="2600" dirty="0">
                <a:latin typeface=""/>
              </a:rPr>
              <a:t>Criminal faces are from </a:t>
            </a:r>
            <a:r>
              <a:rPr lang="en-SG" sz="2600" i="1" dirty="0">
                <a:latin typeface=""/>
              </a:rPr>
              <a:t>convicted</a:t>
            </a:r>
            <a:r>
              <a:rPr lang="en-SG" sz="2600" dirty="0">
                <a:latin typeface=""/>
              </a:rPr>
              <a:t> criminals.</a:t>
            </a:r>
          </a:p>
        </p:txBody>
      </p:sp>
    </p:spTree>
    <p:extLst>
      <p:ext uri="{BB962C8B-B14F-4D97-AF65-F5344CB8AC3E}">
        <p14:creationId xmlns:p14="http://schemas.microsoft.com/office/powerpoint/2010/main" val="389573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p:txBody>
          <a:bodyPr/>
          <a:lstStyle/>
          <a:p>
            <a:r>
              <a:rPr lang="en-US" dirty="0"/>
              <a:t>The key problems: Biased sampling</a:t>
            </a:r>
          </a:p>
        </p:txBody>
      </p:sp>
      <p:sp>
        <p:nvSpPr>
          <p:cNvPr id="4" name="Content Placeholder 2">
            <a:extLst>
              <a:ext uri="{FF2B5EF4-FFF2-40B4-BE49-F238E27FC236}">
                <a16:creationId xmlns:a16="http://schemas.microsoft.com/office/drawing/2014/main" id="{5CC95F72-3438-B649-BC4E-557BEB5686CE}"/>
              </a:ext>
            </a:extLst>
          </p:cNvPr>
          <p:cNvSpPr>
            <a:spLocks noGrp="1"/>
          </p:cNvSpPr>
          <p:nvPr>
            <p:ph idx="1"/>
          </p:nvPr>
        </p:nvSpPr>
        <p:spPr>
          <a:xfrm>
            <a:off x="663146" y="1690687"/>
            <a:ext cx="10690654" cy="4802187"/>
          </a:xfrm>
        </p:spPr>
        <p:txBody>
          <a:bodyPr>
            <a:normAutofit lnSpcReduction="10000"/>
          </a:bodyPr>
          <a:lstStyle/>
          <a:p>
            <a:pPr>
              <a:lnSpc>
                <a:spcPct val="110000"/>
              </a:lnSpc>
            </a:pPr>
            <a:r>
              <a:rPr lang="en-US" dirty="0"/>
              <a:t>What are potential issues with how the samples were obtained?</a:t>
            </a:r>
          </a:p>
          <a:p>
            <a:pPr marL="0" indent="0">
              <a:lnSpc>
                <a:spcPct val="110000"/>
              </a:lnSpc>
              <a:buNone/>
            </a:pPr>
            <a:endParaRPr lang="en-US" dirty="0"/>
          </a:p>
          <a:p>
            <a:pPr marL="457200" lvl="1" indent="0">
              <a:lnSpc>
                <a:spcPct val="110000"/>
              </a:lnSpc>
              <a:buNone/>
            </a:pPr>
            <a:r>
              <a:rPr lang="en-US" dirty="0"/>
              <a:t>1. the images of non-criminals have been posted to websites presumably designed for </a:t>
            </a:r>
            <a:r>
              <a:rPr lang="en-US" i="1" dirty="0"/>
              <a:t>promotional purposes</a:t>
            </a:r>
            <a:r>
              <a:rPr lang="en-US" dirty="0"/>
              <a:t>, be they company websites or personal profiles. Many of these images will have been chosen by the photo subject himself; most of the others, while chosen by a third party, will presumably have been picked to convey a positive impression. </a:t>
            </a:r>
          </a:p>
          <a:p>
            <a:pPr marL="457200" lvl="1" indent="0">
              <a:lnSpc>
                <a:spcPct val="110000"/>
              </a:lnSpc>
              <a:buNone/>
            </a:pPr>
            <a:endParaRPr lang="en-US" dirty="0"/>
          </a:p>
          <a:p>
            <a:pPr marL="457200" lvl="1" indent="0">
              <a:lnSpc>
                <a:spcPct val="110000"/>
              </a:lnSpc>
              <a:buNone/>
            </a:pPr>
            <a:r>
              <a:rPr lang="en-US" dirty="0"/>
              <a:t>By contrast, the images from the set of criminals are described as ID photographs. These may have been </a:t>
            </a:r>
            <a:r>
              <a:rPr lang="en-US" i="1" dirty="0"/>
              <a:t>selected neither by the individual depicted, nor with the aim of casting that individual in a favorable light</a:t>
            </a:r>
            <a:r>
              <a:rPr lang="en-US" dirty="0"/>
              <a:t>.</a:t>
            </a:r>
            <a:endParaRPr lang="en-SG" sz="2800" dirty="0"/>
          </a:p>
        </p:txBody>
      </p:sp>
    </p:spTree>
    <p:extLst>
      <p:ext uri="{BB962C8B-B14F-4D97-AF65-F5344CB8AC3E}">
        <p14:creationId xmlns:p14="http://schemas.microsoft.com/office/powerpoint/2010/main" val="2941144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p:txBody>
          <a:bodyPr/>
          <a:lstStyle/>
          <a:p>
            <a:r>
              <a:rPr lang="en-US" dirty="0"/>
              <a:t>The key problems: Biased sampling</a:t>
            </a:r>
          </a:p>
        </p:txBody>
      </p:sp>
      <p:sp>
        <p:nvSpPr>
          <p:cNvPr id="4" name="Content Placeholder 2">
            <a:extLst>
              <a:ext uri="{FF2B5EF4-FFF2-40B4-BE49-F238E27FC236}">
                <a16:creationId xmlns:a16="http://schemas.microsoft.com/office/drawing/2014/main" id="{5CC95F72-3438-B649-BC4E-557BEB5686CE}"/>
              </a:ext>
            </a:extLst>
          </p:cNvPr>
          <p:cNvSpPr>
            <a:spLocks noGrp="1"/>
          </p:cNvSpPr>
          <p:nvPr>
            <p:ph idx="1"/>
          </p:nvPr>
        </p:nvSpPr>
        <p:spPr>
          <a:xfrm>
            <a:off x="663146" y="1690688"/>
            <a:ext cx="10690654" cy="4351338"/>
          </a:xfrm>
        </p:spPr>
        <p:txBody>
          <a:bodyPr>
            <a:normAutofit/>
          </a:bodyPr>
          <a:lstStyle/>
          <a:p>
            <a:pPr>
              <a:lnSpc>
                <a:spcPct val="110000"/>
              </a:lnSpc>
            </a:pPr>
            <a:r>
              <a:rPr lang="en-US" dirty="0"/>
              <a:t>What are potential issues with how the samples were obtained?</a:t>
            </a:r>
          </a:p>
          <a:p>
            <a:pPr marL="457200" lvl="1" indent="0">
              <a:lnSpc>
                <a:spcPct val="110000"/>
              </a:lnSpc>
              <a:buNone/>
            </a:pPr>
            <a:endParaRPr lang="en-US" altLang="zh-CN" dirty="0"/>
          </a:p>
          <a:p>
            <a:pPr marL="457200" lvl="1" indent="0">
              <a:lnSpc>
                <a:spcPct val="110000"/>
              </a:lnSpc>
              <a:buNone/>
            </a:pPr>
            <a:r>
              <a:rPr lang="en-US" altLang="zh-CN" dirty="0"/>
              <a:t>2</a:t>
            </a:r>
            <a:r>
              <a:rPr lang="en-US" dirty="0"/>
              <a:t>. The authors are using photographs of </a:t>
            </a:r>
            <a:r>
              <a:rPr lang="en-US" i="1" dirty="0"/>
              <a:t>convicted</a:t>
            </a:r>
            <a:r>
              <a:rPr lang="en-US" dirty="0"/>
              <a:t> criminals. As a result, even if there is some signal here, the machine algorithm could just as easily be responding to the facial features that </a:t>
            </a:r>
            <a:r>
              <a:rPr lang="en-US" i="1" dirty="0"/>
              <a:t>make someone likely to be convicted by a jury</a:t>
            </a:r>
            <a:r>
              <a:rPr lang="en-US" dirty="0"/>
              <a:t>, rather than </a:t>
            </a:r>
            <a:r>
              <a:rPr lang="en-US" i="1" dirty="0"/>
              <a:t>the facial features correlated with actually committing a crime</a:t>
            </a:r>
            <a:r>
              <a:rPr lang="en-US" dirty="0"/>
              <a:t>. </a:t>
            </a:r>
            <a:endParaRPr lang="en-SG" sz="2800" dirty="0"/>
          </a:p>
        </p:txBody>
      </p:sp>
    </p:spTree>
    <p:extLst>
      <p:ext uri="{BB962C8B-B14F-4D97-AF65-F5344CB8AC3E}">
        <p14:creationId xmlns:p14="http://schemas.microsoft.com/office/powerpoint/2010/main" val="1413303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a:xfrm>
            <a:off x="463812" y="316665"/>
            <a:ext cx="11353800" cy="1325563"/>
          </a:xfrm>
        </p:spPr>
        <p:txBody>
          <a:bodyPr>
            <a:normAutofit/>
          </a:bodyPr>
          <a:lstStyle/>
          <a:p>
            <a:r>
              <a:rPr lang="en-US" sz="4200" dirty="0"/>
              <a:t>Discussion: how do the samples bias the algorithm?</a:t>
            </a:r>
          </a:p>
        </p:txBody>
      </p:sp>
      <p:sp>
        <p:nvSpPr>
          <p:cNvPr id="4" name="Content Placeholder 2">
            <a:extLst>
              <a:ext uri="{FF2B5EF4-FFF2-40B4-BE49-F238E27FC236}">
                <a16:creationId xmlns:a16="http://schemas.microsoft.com/office/drawing/2014/main" id="{5CC95F72-3438-B649-BC4E-557BEB5686CE}"/>
              </a:ext>
            </a:extLst>
          </p:cNvPr>
          <p:cNvSpPr>
            <a:spLocks noGrp="1"/>
          </p:cNvSpPr>
          <p:nvPr>
            <p:ph idx="1"/>
          </p:nvPr>
        </p:nvSpPr>
        <p:spPr>
          <a:xfrm>
            <a:off x="663146" y="1690688"/>
            <a:ext cx="6804453" cy="4351338"/>
          </a:xfrm>
        </p:spPr>
        <p:txBody>
          <a:bodyPr>
            <a:normAutofit/>
          </a:bodyPr>
          <a:lstStyle/>
          <a:p>
            <a:pPr>
              <a:lnSpc>
                <a:spcPct val="110000"/>
              </a:lnSpc>
            </a:pPr>
            <a:r>
              <a:rPr lang="en-US" sz="2600" dirty="0"/>
              <a:t>Do the samples look the same? Might they differ because of the contexts in which the photos were taken or their intended use?</a:t>
            </a:r>
          </a:p>
          <a:p>
            <a:pPr>
              <a:lnSpc>
                <a:spcPct val="110000"/>
              </a:lnSpc>
            </a:pPr>
            <a:endParaRPr lang="en-US" sz="2600" dirty="0"/>
          </a:p>
        </p:txBody>
      </p:sp>
      <p:pic>
        <p:nvPicPr>
          <p:cNvPr id="5" name="Picture 4" descr="A picture containing room, photo&#10;&#10;Description automatically generated">
            <a:extLst>
              <a:ext uri="{FF2B5EF4-FFF2-40B4-BE49-F238E27FC236}">
                <a16:creationId xmlns:a16="http://schemas.microsoft.com/office/drawing/2014/main" id="{82264820-0CFE-B644-8E00-57B05AE822E6}"/>
              </a:ext>
            </a:extLst>
          </p:cNvPr>
          <p:cNvPicPr>
            <a:picLocks noChangeAspect="1"/>
          </p:cNvPicPr>
          <p:nvPr/>
        </p:nvPicPr>
        <p:blipFill>
          <a:blip r:embed="rId2"/>
          <a:stretch>
            <a:fillRect/>
          </a:stretch>
        </p:blipFill>
        <p:spPr>
          <a:xfrm>
            <a:off x="7058394" y="1674312"/>
            <a:ext cx="4759218" cy="4856914"/>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37277E28-6E43-E147-B549-4C2EAE88B89E}"/>
              </a:ext>
            </a:extLst>
          </p:cNvPr>
          <p:cNvPicPr>
            <a:picLocks noChangeAspect="1"/>
          </p:cNvPicPr>
          <p:nvPr/>
        </p:nvPicPr>
        <p:blipFill>
          <a:blip r:embed="rId3"/>
          <a:stretch>
            <a:fillRect/>
          </a:stretch>
        </p:blipFill>
        <p:spPr>
          <a:xfrm>
            <a:off x="1848189" y="3080419"/>
            <a:ext cx="3975095" cy="3633799"/>
          </a:xfrm>
          <a:prstGeom prst="rect">
            <a:avLst/>
          </a:prstGeom>
        </p:spPr>
      </p:pic>
    </p:spTree>
    <p:extLst>
      <p:ext uri="{BB962C8B-B14F-4D97-AF65-F5344CB8AC3E}">
        <p14:creationId xmlns:p14="http://schemas.microsoft.com/office/powerpoint/2010/main" val="3389263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9E58E1-9441-F84F-AA0F-DA27077ABDF2}"/>
              </a:ext>
            </a:extLst>
          </p:cNvPr>
          <p:cNvSpPr>
            <a:spLocks noGrp="1"/>
          </p:cNvSpPr>
          <p:nvPr>
            <p:ph idx="1"/>
          </p:nvPr>
        </p:nvSpPr>
        <p:spPr/>
        <p:txBody>
          <a:bodyPr/>
          <a:lstStyle/>
          <a:p>
            <a:pPr marL="0" lvl="0" indent="0">
              <a:buNone/>
            </a:pPr>
            <a:r>
              <a:rPr lang="en-SG" sz="3200" dirty="0"/>
              <a:t>Learning Goals:</a:t>
            </a:r>
          </a:p>
          <a:p>
            <a:pPr marL="0" lvl="0" indent="0">
              <a:buNone/>
            </a:pPr>
            <a:endParaRPr lang="en-SG" sz="3200" dirty="0"/>
          </a:p>
          <a:p>
            <a:pPr lvl="0">
              <a:buFont typeface="Wingdings" pitchFamily="2" charset="2"/>
              <a:buChar char="Ø"/>
            </a:pPr>
            <a:r>
              <a:rPr lang="en-SG" dirty="0"/>
              <a:t>Understand how bias affects our interpretation of the world.</a:t>
            </a:r>
            <a:endParaRPr lang="en-US" dirty="0"/>
          </a:p>
          <a:p>
            <a:pPr lvl="0">
              <a:buFont typeface="Wingdings" pitchFamily="2" charset="2"/>
              <a:buChar char="Ø"/>
            </a:pPr>
            <a:r>
              <a:rPr lang="en-SG" dirty="0"/>
              <a:t>Understand the sources of bias and develop strategies for combating such bias.</a:t>
            </a:r>
            <a:endParaRPr lang="en-US" dirty="0"/>
          </a:p>
          <a:p>
            <a:pPr lvl="0">
              <a:buFont typeface="Wingdings" pitchFamily="2" charset="2"/>
              <a:buChar char="Ø"/>
            </a:pPr>
            <a:r>
              <a:rPr lang="en-SG" dirty="0"/>
              <a:t>Gain intuition about how likely random events are.</a:t>
            </a:r>
            <a:endParaRPr lang="en-US" dirty="0"/>
          </a:p>
          <a:p>
            <a:endParaRPr lang="en-US" dirty="0"/>
          </a:p>
        </p:txBody>
      </p:sp>
    </p:spTree>
    <p:extLst>
      <p:ext uri="{BB962C8B-B14F-4D97-AF65-F5344CB8AC3E}">
        <p14:creationId xmlns:p14="http://schemas.microsoft.com/office/powerpoint/2010/main" val="853143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a:xfrm>
            <a:off x="280059" y="153192"/>
            <a:ext cx="7944824" cy="1325563"/>
          </a:xfrm>
        </p:spPr>
        <p:txBody>
          <a:bodyPr/>
          <a:lstStyle/>
          <a:p>
            <a:r>
              <a:rPr lang="en-US" dirty="0"/>
              <a:t>How algorithms can be biased:</a:t>
            </a:r>
          </a:p>
        </p:txBody>
      </p:sp>
      <p:sp>
        <p:nvSpPr>
          <p:cNvPr id="4" name="Content Placeholder 2">
            <a:extLst>
              <a:ext uri="{FF2B5EF4-FFF2-40B4-BE49-F238E27FC236}">
                <a16:creationId xmlns:a16="http://schemas.microsoft.com/office/drawing/2014/main" id="{5CC95F72-3438-B649-BC4E-557BEB5686CE}"/>
              </a:ext>
            </a:extLst>
          </p:cNvPr>
          <p:cNvSpPr>
            <a:spLocks noGrp="1"/>
          </p:cNvSpPr>
          <p:nvPr>
            <p:ph idx="1"/>
          </p:nvPr>
        </p:nvSpPr>
        <p:spPr>
          <a:xfrm>
            <a:off x="280059" y="1702563"/>
            <a:ext cx="6804453" cy="4351338"/>
          </a:xfrm>
        </p:spPr>
        <p:txBody>
          <a:bodyPr>
            <a:normAutofit/>
          </a:bodyPr>
          <a:lstStyle/>
          <a:p>
            <a:pPr>
              <a:lnSpc>
                <a:spcPct val="110000"/>
              </a:lnSpc>
            </a:pPr>
            <a:r>
              <a:rPr lang="en-US" sz="2600" dirty="0">
                <a:latin typeface=""/>
              </a:rPr>
              <a:t>The algorithms primarily differentiate groups based on </a:t>
            </a:r>
            <a:r>
              <a:rPr lang="en-US" sz="2600" i="1" u="sng" dirty="0">
                <a:latin typeface=""/>
              </a:rPr>
              <a:t>mouth features</a:t>
            </a:r>
            <a:r>
              <a:rPr lang="en-US" sz="2600" dirty="0">
                <a:latin typeface=""/>
              </a:rPr>
              <a:t>.</a:t>
            </a:r>
          </a:p>
          <a:p>
            <a:pPr>
              <a:lnSpc>
                <a:spcPct val="110000"/>
              </a:lnSpc>
            </a:pPr>
            <a:endParaRPr lang="en-US" sz="2600" dirty="0">
              <a:latin typeface=""/>
            </a:endParaRPr>
          </a:p>
          <a:p>
            <a:pPr>
              <a:lnSpc>
                <a:spcPct val="110000"/>
              </a:lnSpc>
            </a:pPr>
            <a:r>
              <a:rPr lang="en-US" sz="2600" dirty="0">
                <a:latin typeface=""/>
              </a:rPr>
              <a:t>The algorithm finds that criminals have shorter distances d between the inner corners of the eyes, smaller angles </a:t>
            </a:r>
            <a:r>
              <a:rPr lang="el-GR" sz="2600" dirty="0">
                <a:latin typeface=""/>
              </a:rPr>
              <a:t>θ </a:t>
            </a:r>
            <a:r>
              <a:rPr lang="en-US" sz="2600" dirty="0">
                <a:latin typeface=""/>
              </a:rPr>
              <a:t>between the nose and the corners of the mouth, and higher curvature </a:t>
            </a:r>
            <a:r>
              <a:rPr lang="el-GR" sz="2600" dirty="0">
                <a:latin typeface=""/>
              </a:rPr>
              <a:t>ρ </a:t>
            </a:r>
            <a:r>
              <a:rPr lang="en-US" sz="2600" dirty="0">
                <a:latin typeface=""/>
              </a:rPr>
              <a:t>to the upper lip.</a:t>
            </a:r>
          </a:p>
          <a:p>
            <a:pPr>
              <a:lnSpc>
                <a:spcPct val="110000"/>
              </a:lnSpc>
            </a:pPr>
            <a:endParaRPr lang="en-US" sz="2600" dirty="0">
              <a:latin typeface=""/>
            </a:endParaRPr>
          </a:p>
        </p:txBody>
      </p:sp>
      <p:pic>
        <p:nvPicPr>
          <p:cNvPr id="8" name="Picture 7" descr="A picture containing object, clock&#10;&#10;Description automatically generated">
            <a:extLst>
              <a:ext uri="{FF2B5EF4-FFF2-40B4-BE49-F238E27FC236}">
                <a16:creationId xmlns:a16="http://schemas.microsoft.com/office/drawing/2014/main" id="{314E39D4-8C1E-6B4F-BE59-2EA08B9473F5}"/>
              </a:ext>
            </a:extLst>
          </p:cNvPr>
          <p:cNvPicPr>
            <a:picLocks noChangeAspect="1"/>
          </p:cNvPicPr>
          <p:nvPr/>
        </p:nvPicPr>
        <p:blipFill>
          <a:blip r:embed="rId2"/>
          <a:stretch>
            <a:fillRect/>
          </a:stretch>
        </p:blipFill>
        <p:spPr>
          <a:xfrm>
            <a:off x="7818799" y="73867"/>
            <a:ext cx="3632200" cy="4000500"/>
          </a:xfrm>
          <a:prstGeom prst="rect">
            <a:avLst/>
          </a:prstGeom>
        </p:spPr>
      </p:pic>
      <p:pic>
        <p:nvPicPr>
          <p:cNvPr id="9" name="Picture 8" descr="Table&#10;&#10;Description automatically generated">
            <a:extLst>
              <a:ext uri="{FF2B5EF4-FFF2-40B4-BE49-F238E27FC236}">
                <a16:creationId xmlns:a16="http://schemas.microsoft.com/office/drawing/2014/main" id="{BEB96AF2-5CC5-9E42-BB05-17CE727D80FA}"/>
              </a:ext>
            </a:extLst>
          </p:cNvPr>
          <p:cNvPicPr>
            <a:picLocks noChangeAspect="1"/>
          </p:cNvPicPr>
          <p:nvPr/>
        </p:nvPicPr>
        <p:blipFill>
          <a:blip r:embed="rId3"/>
          <a:stretch>
            <a:fillRect/>
          </a:stretch>
        </p:blipFill>
        <p:spPr>
          <a:xfrm>
            <a:off x="6989957" y="4074367"/>
            <a:ext cx="5289884" cy="2179592"/>
          </a:xfrm>
          <a:prstGeom prst="rect">
            <a:avLst/>
          </a:prstGeom>
        </p:spPr>
      </p:pic>
    </p:spTree>
    <p:extLst>
      <p:ext uri="{BB962C8B-B14F-4D97-AF65-F5344CB8AC3E}">
        <p14:creationId xmlns:p14="http://schemas.microsoft.com/office/powerpoint/2010/main" val="354900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CC95F72-3438-B649-BC4E-557BEB5686CE}"/>
              </a:ext>
            </a:extLst>
          </p:cNvPr>
          <p:cNvSpPr>
            <a:spLocks noGrp="1"/>
          </p:cNvSpPr>
          <p:nvPr>
            <p:ph idx="1"/>
          </p:nvPr>
        </p:nvSpPr>
        <p:spPr>
          <a:xfrm>
            <a:off x="663146" y="1690688"/>
            <a:ext cx="6804453" cy="4351338"/>
          </a:xfrm>
        </p:spPr>
        <p:txBody>
          <a:bodyPr>
            <a:normAutofit lnSpcReduction="10000"/>
          </a:bodyPr>
          <a:lstStyle/>
          <a:p>
            <a:pPr>
              <a:lnSpc>
                <a:spcPct val="110000"/>
              </a:lnSpc>
            </a:pPr>
            <a:r>
              <a:rPr lang="en-US" dirty="0">
                <a:latin typeface=""/>
              </a:rPr>
              <a:t>Why would this possibly be?</a:t>
            </a:r>
          </a:p>
          <a:p>
            <a:pPr marL="0" indent="0">
              <a:lnSpc>
                <a:spcPct val="110000"/>
              </a:lnSpc>
              <a:buNone/>
            </a:pPr>
            <a:endParaRPr lang="en-US" dirty="0">
              <a:latin typeface=""/>
            </a:endParaRPr>
          </a:p>
          <a:p>
            <a:pPr>
              <a:lnSpc>
                <a:spcPct val="110000"/>
              </a:lnSpc>
            </a:pPr>
            <a:r>
              <a:rPr lang="en-US" dirty="0">
                <a:latin typeface=""/>
              </a:rPr>
              <a:t>One obvious explanation for the nose-mouth angle </a:t>
            </a:r>
            <a:r>
              <a:rPr lang="el-GR" dirty="0">
                <a:latin typeface=""/>
              </a:rPr>
              <a:t>θ </a:t>
            </a:r>
            <a:r>
              <a:rPr lang="en-US" dirty="0">
                <a:latin typeface=""/>
              </a:rPr>
              <a:t>and the lip curvature </a:t>
            </a:r>
            <a:r>
              <a:rPr lang="el-GR" dirty="0">
                <a:latin typeface=""/>
              </a:rPr>
              <a:t>ρ</a:t>
            </a:r>
            <a:r>
              <a:rPr lang="en-US" dirty="0">
                <a:latin typeface=""/>
              </a:rPr>
              <a:t>:</a:t>
            </a:r>
            <a:r>
              <a:rPr lang="el-GR" dirty="0">
                <a:latin typeface=""/>
              </a:rPr>
              <a:t> </a:t>
            </a:r>
            <a:endParaRPr lang="en-US" dirty="0">
              <a:latin typeface=""/>
            </a:endParaRPr>
          </a:p>
          <a:p>
            <a:pPr marL="0" indent="0">
              <a:lnSpc>
                <a:spcPct val="110000"/>
              </a:lnSpc>
              <a:buNone/>
            </a:pPr>
            <a:r>
              <a:rPr lang="en-US" dirty="0">
                <a:latin typeface=""/>
              </a:rPr>
              <a:t>   As one </a:t>
            </a:r>
            <a:r>
              <a:rPr lang="en-US" i="1" u="sng" dirty="0">
                <a:latin typeface=""/>
              </a:rPr>
              <a:t>smiles</a:t>
            </a:r>
            <a:r>
              <a:rPr lang="en-US" dirty="0">
                <a:latin typeface=""/>
              </a:rPr>
              <a:t>, the corners of the mouth spread out and the upper lip straightens. </a:t>
            </a:r>
          </a:p>
          <a:p>
            <a:pPr marL="0" indent="0">
              <a:lnSpc>
                <a:spcPct val="110000"/>
              </a:lnSpc>
              <a:buNone/>
            </a:pPr>
            <a:endParaRPr lang="en-US" dirty="0">
              <a:latin typeface=""/>
            </a:endParaRPr>
          </a:p>
          <a:p>
            <a:pPr marL="0" indent="0">
              <a:lnSpc>
                <a:spcPct val="110000"/>
              </a:lnSpc>
              <a:buNone/>
            </a:pPr>
            <a:r>
              <a:rPr lang="en-US" dirty="0">
                <a:latin typeface=""/>
              </a:rPr>
              <a:t>   Try it yourself in the mirror.</a:t>
            </a:r>
          </a:p>
        </p:txBody>
      </p:sp>
      <p:pic>
        <p:nvPicPr>
          <p:cNvPr id="8" name="Picture 7" descr="A picture containing object, clock&#10;&#10;Description automatically generated">
            <a:extLst>
              <a:ext uri="{FF2B5EF4-FFF2-40B4-BE49-F238E27FC236}">
                <a16:creationId xmlns:a16="http://schemas.microsoft.com/office/drawing/2014/main" id="{314E39D4-8C1E-6B4F-BE59-2EA08B9473F5}"/>
              </a:ext>
            </a:extLst>
          </p:cNvPr>
          <p:cNvPicPr>
            <a:picLocks noChangeAspect="1"/>
          </p:cNvPicPr>
          <p:nvPr/>
        </p:nvPicPr>
        <p:blipFill>
          <a:blip r:embed="rId2"/>
          <a:stretch>
            <a:fillRect/>
          </a:stretch>
        </p:blipFill>
        <p:spPr>
          <a:xfrm>
            <a:off x="8081879" y="1689100"/>
            <a:ext cx="3632200" cy="4000500"/>
          </a:xfrm>
          <a:prstGeom prst="rect">
            <a:avLst/>
          </a:prstGeom>
        </p:spPr>
      </p:pic>
      <p:sp>
        <p:nvSpPr>
          <p:cNvPr id="6" name="Title 1">
            <a:extLst>
              <a:ext uri="{FF2B5EF4-FFF2-40B4-BE49-F238E27FC236}">
                <a16:creationId xmlns:a16="http://schemas.microsoft.com/office/drawing/2014/main" id="{BBEA17BE-46EA-8945-A6AB-0530A7C970FD}"/>
              </a:ext>
            </a:extLst>
          </p:cNvPr>
          <p:cNvSpPr>
            <a:spLocks noGrp="1"/>
          </p:cNvSpPr>
          <p:nvPr>
            <p:ph type="title"/>
          </p:nvPr>
        </p:nvSpPr>
        <p:spPr/>
        <p:txBody>
          <a:bodyPr/>
          <a:lstStyle/>
          <a:p>
            <a:r>
              <a:rPr lang="en-US" dirty="0"/>
              <a:t>How algorithms can be biased:</a:t>
            </a:r>
          </a:p>
        </p:txBody>
      </p:sp>
    </p:spTree>
    <p:extLst>
      <p:ext uri="{BB962C8B-B14F-4D97-AF65-F5344CB8AC3E}">
        <p14:creationId xmlns:p14="http://schemas.microsoft.com/office/powerpoint/2010/main" val="336437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CC95F72-3438-B649-BC4E-557BEB5686CE}"/>
              </a:ext>
            </a:extLst>
          </p:cNvPr>
          <p:cNvSpPr>
            <a:spLocks noGrp="1"/>
          </p:cNvSpPr>
          <p:nvPr>
            <p:ph idx="1"/>
          </p:nvPr>
        </p:nvSpPr>
        <p:spPr>
          <a:xfrm>
            <a:off x="663146" y="1690688"/>
            <a:ext cx="5785155" cy="4351338"/>
          </a:xfrm>
        </p:spPr>
        <p:txBody>
          <a:bodyPr>
            <a:normAutofit/>
          </a:bodyPr>
          <a:lstStyle/>
          <a:p>
            <a:pPr>
              <a:lnSpc>
                <a:spcPct val="110000"/>
              </a:lnSpc>
            </a:pPr>
            <a:r>
              <a:rPr lang="en-US" sz="2600" dirty="0">
                <a:latin typeface=""/>
              </a:rPr>
              <a:t>All of the criminals are </a:t>
            </a:r>
            <a:r>
              <a:rPr lang="en-US" sz="2600" i="1" dirty="0">
                <a:latin typeface=""/>
              </a:rPr>
              <a:t>frowning or scowling</a:t>
            </a:r>
            <a:r>
              <a:rPr lang="en-US" sz="2600" dirty="0">
                <a:latin typeface=""/>
              </a:rPr>
              <a:t>, while the non-criminals are faintly </a:t>
            </a:r>
            <a:r>
              <a:rPr lang="en-US" sz="2600" i="1" dirty="0">
                <a:latin typeface=""/>
              </a:rPr>
              <a:t>smiling</a:t>
            </a:r>
            <a:r>
              <a:rPr lang="en-US" sz="2600" dirty="0">
                <a:latin typeface=""/>
              </a:rPr>
              <a:t>. </a:t>
            </a:r>
          </a:p>
          <a:p>
            <a:pPr>
              <a:lnSpc>
                <a:spcPct val="110000"/>
              </a:lnSpc>
            </a:pPr>
            <a:endParaRPr lang="en-US" sz="2600" dirty="0">
              <a:latin typeface=""/>
            </a:endParaRPr>
          </a:p>
          <a:p>
            <a:pPr>
              <a:lnSpc>
                <a:spcPct val="110000"/>
              </a:lnSpc>
            </a:pPr>
            <a:r>
              <a:rPr lang="en-US" sz="2600" dirty="0">
                <a:latin typeface=""/>
              </a:rPr>
              <a:t>The authors have confused </a:t>
            </a:r>
            <a:r>
              <a:rPr lang="en-US" sz="2600" i="1" dirty="0">
                <a:latin typeface=""/>
              </a:rPr>
              <a:t>facial features</a:t>
            </a:r>
            <a:r>
              <a:rPr lang="en-US" sz="2600" dirty="0">
                <a:latin typeface=""/>
              </a:rPr>
              <a:t> with </a:t>
            </a:r>
            <a:r>
              <a:rPr lang="en-US" sz="2600" i="1" dirty="0">
                <a:latin typeface=""/>
              </a:rPr>
              <a:t>facial expressions</a:t>
            </a:r>
            <a:r>
              <a:rPr lang="en-US" sz="2600" dirty="0">
                <a:latin typeface=""/>
              </a:rPr>
              <a:t>. </a:t>
            </a:r>
          </a:p>
          <a:p>
            <a:pPr>
              <a:lnSpc>
                <a:spcPct val="110000"/>
              </a:lnSpc>
            </a:pPr>
            <a:endParaRPr lang="en-US" sz="2600" dirty="0">
              <a:latin typeface=""/>
            </a:endParaRPr>
          </a:p>
        </p:txBody>
      </p:sp>
      <p:pic>
        <p:nvPicPr>
          <p:cNvPr id="6" name="Picture 5" descr="A group of people posing for a photo&#10;&#10;Description automatically generated">
            <a:extLst>
              <a:ext uri="{FF2B5EF4-FFF2-40B4-BE49-F238E27FC236}">
                <a16:creationId xmlns:a16="http://schemas.microsoft.com/office/drawing/2014/main" id="{37277E28-6E43-E147-B549-4C2EAE88B89E}"/>
              </a:ext>
            </a:extLst>
          </p:cNvPr>
          <p:cNvPicPr>
            <a:picLocks noChangeAspect="1"/>
          </p:cNvPicPr>
          <p:nvPr/>
        </p:nvPicPr>
        <p:blipFill>
          <a:blip r:embed="rId2"/>
          <a:stretch>
            <a:fillRect/>
          </a:stretch>
        </p:blipFill>
        <p:spPr>
          <a:xfrm>
            <a:off x="6448301" y="1437020"/>
            <a:ext cx="5274104" cy="4821276"/>
          </a:xfrm>
          <a:prstGeom prst="rect">
            <a:avLst/>
          </a:prstGeom>
        </p:spPr>
      </p:pic>
      <p:sp>
        <p:nvSpPr>
          <p:cNvPr id="7" name="Title 1">
            <a:extLst>
              <a:ext uri="{FF2B5EF4-FFF2-40B4-BE49-F238E27FC236}">
                <a16:creationId xmlns:a16="http://schemas.microsoft.com/office/drawing/2014/main" id="{5AC6EDAA-1B93-D942-AAE5-BD46A27438E0}"/>
              </a:ext>
            </a:extLst>
          </p:cNvPr>
          <p:cNvSpPr>
            <a:spLocks noGrp="1"/>
          </p:cNvSpPr>
          <p:nvPr>
            <p:ph type="title"/>
          </p:nvPr>
        </p:nvSpPr>
        <p:spPr/>
        <p:txBody>
          <a:bodyPr/>
          <a:lstStyle/>
          <a:p>
            <a:r>
              <a:rPr lang="en-US" dirty="0"/>
              <a:t>How algorithms can be biased:</a:t>
            </a:r>
          </a:p>
        </p:txBody>
      </p:sp>
    </p:spTree>
    <p:extLst>
      <p:ext uri="{BB962C8B-B14F-4D97-AF65-F5344CB8AC3E}">
        <p14:creationId xmlns:p14="http://schemas.microsoft.com/office/powerpoint/2010/main" val="4262252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a:xfrm>
            <a:off x="782280" y="170727"/>
            <a:ext cx="10515600" cy="1325563"/>
          </a:xfrm>
        </p:spPr>
        <p:txBody>
          <a:bodyPr/>
          <a:lstStyle/>
          <a:p>
            <a:r>
              <a:rPr lang="en-US" dirty="0"/>
              <a:t>(Re)evaluating our claims</a:t>
            </a:r>
          </a:p>
        </p:txBody>
      </p:sp>
      <p:pic>
        <p:nvPicPr>
          <p:cNvPr id="7" name="Picture 6">
            <a:extLst>
              <a:ext uri="{FF2B5EF4-FFF2-40B4-BE49-F238E27FC236}">
                <a16:creationId xmlns:a16="http://schemas.microsoft.com/office/drawing/2014/main" id="{C92D7AD8-1DD7-514C-BCDA-DF2A841B2B2D}"/>
              </a:ext>
            </a:extLst>
          </p:cNvPr>
          <p:cNvPicPr>
            <a:picLocks noChangeAspect="1"/>
          </p:cNvPicPr>
          <p:nvPr/>
        </p:nvPicPr>
        <p:blipFill>
          <a:blip r:embed="rId2"/>
          <a:stretch>
            <a:fillRect/>
          </a:stretch>
        </p:blipFill>
        <p:spPr>
          <a:xfrm>
            <a:off x="0" y="1374163"/>
            <a:ext cx="5944649" cy="5197551"/>
          </a:xfrm>
          <a:prstGeom prst="rect">
            <a:avLst/>
          </a:prstGeom>
        </p:spPr>
      </p:pic>
      <p:pic>
        <p:nvPicPr>
          <p:cNvPr id="8" name="Picture 7">
            <a:extLst>
              <a:ext uri="{FF2B5EF4-FFF2-40B4-BE49-F238E27FC236}">
                <a16:creationId xmlns:a16="http://schemas.microsoft.com/office/drawing/2014/main" id="{597EFDE0-4214-654E-AFC2-9D46BB212EEE}"/>
              </a:ext>
            </a:extLst>
          </p:cNvPr>
          <p:cNvPicPr>
            <a:picLocks noChangeAspect="1"/>
          </p:cNvPicPr>
          <p:nvPr/>
        </p:nvPicPr>
        <p:blipFill>
          <a:blip r:embed="rId3"/>
          <a:stretch>
            <a:fillRect/>
          </a:stretch>
        </p:blipFill>
        <p:spPr>
          <a:xfrm>
            <a:off x="5353231" y="1496290"/>
            <a:ext cx="6591987" cy="4344719"/>
          </a:xfrm>
          <a:prstGeom prst="rect">
            <a:avLst/>
          </a:prstGeom>
        </p:spPr>
      </p:pic>
    </p:spTree>
    <p:extLst>
      <p:ext uri="{BB962C8B-B14F-4D97-AF65-F5344CB8AC3E}">
        <p14:creationId xmlns:p14="http://schemas.microsoft.com/office/powerpoint/2010/main" val="1671889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p:txBody>
          <a:bodyPr/>
          <a:lstStyle/>
          <a:p>
            <a:r>
              <a:rPr lang="en-US" dirty="0"/>
              <a:t>Conclusion</a:t>
            </a:r>
          </a:p>
        </p:txBody>
      </p:sp>
      <p:sp>
        <p:nvSpPr>
          <p:cNvPr id="4" name="Content Placeholder 2">
            <a:extLst>
              <a:ext uri="{FF2B5EF4-FFF2-40B4-BE49-F238E27FC236}">
                <a16:creationId xmlns:a16="http://schemas.microsoft.com/office/drawing/2014/main" id="{5CC95F72-3438-B649-BC4E-557BEB5686CE}"/>
              </a:ext>
            </a:extLst>
          </p:cNvPr>
          <p:cNvSpPr>
            <a:spLocks noGrp="1"/>
          </p:cNvSpPr>
          <p:nvPr>
            <p:ph idx="1"/>
          </p:nvPr>
        </p:nvSpPr>
        <p:spPr>
          <a:xfrm>
            <a:off x="663146" y="1690688"/>
            <a:ext cx="6804453" cy="4351338"/>
          </a:xfrm>
        </p:spPr>
        <p:txBody>
          <a:bodyPr>
            <a:normAutofit/>
          </a:bodyPr>
          <a:lstStyle/>
          <a:p>
            <a:pPr>
              <a:lnSpc>
                <a:spcPct val="110000"/>
              </a:lnSpc>
            </a:pPr>
            <a:r>
              <a:rPr lang="en-US" dirty="0"/>
              <a:t>The algorithms primarily differentiate groups based on mouth features.</a:t>
            </a:r>
          </a:p>
          <a:p>
            <a:pPr marL="0" indent="0">
              <a:lnSpc>
                <a:spcPct val="110000"/>
              </a:lnSpc>
              <a:buNone/>
            </a:pPr>
            <a:endParaRPr lang="en-US" dirty="0"/>
          </a:p>
          <a:p>
            <a:pPr>
              <a:lnSpc>
                <a:spcPct val="110000"/>
              </a:lnSpc>
            </a:pPr>
            <a:r>
              <a:rPr lang="en-US" dirty="0"/>
              <a:t>These features may differ across the groups because of different micro-expressions (e.g. slight smiles, facial tension, etc.) across them. Micro-expression is a </a:t>
            </a:r>
            <a:r>
              <a:rPr lang="en-US" i="1" dirty="0"/>
              <a:t>confound</a:t>
            </a:r>
            <a:r>
              <a:rPr lang="en-US" dirty="0"/>
              <a:t>.</a:t>
            </a:r>
          </a:p>
          <a:p>
            <a:pPr>
              <a:lnSpc>
                <a:spcPct val="110000"/>
              </a:lnSpc>
            </a:pPr>
            <a:endParaRPr lang="en-US" dirty="0"/>
          </a:p>
        </p:txBody>
      </p:sp>
      <p:pic>
        <p:nvPicPr>
          <p:cNvPr id="8" name="Picture 7" descr="A picture containing object, clock&#10;&#10;Description automatically generated">
            <a:extLst>
              <a:ext uri="{FF2B5EF4-FFF2-40B4-BE49-F238E27FC236}">
                <a16:creationId xmlns:a16="http://schemas.microsoft.com/office/drawing/2014/main" id="{314E39D4-8C1E-6B4F-BE59-2EA08B9473F5}"/>
              </a:ext>
            </a:extLst>
          </p:cNvPr>
          <p:cNvPicPr>
            <a:picLocks noChangeAspect="1"/>
          </p:cNvPicPr>
          <p:nvPr/>
        </p:nvPicPr>
        <p:blipFill>
          <a:blip r:embed="rId2"/>
          <a:stretch>
            <a:fillRect/>
          </a:stretch>
        </p:blipFill>
        <p:spPr>
          <a:xfrm>
            <a:off x="8081879" y="1689100"/>
            <a:ext cx="3632200" cy="4000500"/>
          </a:xfrm>
          <a:prstGeom prst="rect">
            <a:avLst/>
          </a:prstGeom>
        </p:spPr>
      </p:pic>
    </p:spTree>
    <p:extLst>
      <p:ext uri="{BB962C8B-B14F-4D97-AF65-F5344CB8AC3E}">
        <p14:creationId xmlns:p14="http://schemas.microsoft.com/office/powerpoint/2010/main" val="3067591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p:txBody>
          <a:bodyPr/>
          <a:lstStyle/>
          <a:p>
            <a:r>
              <a:rPr lang="en-US" dirty="0"/>
              <a:t>What is learned</a:t>
            </a:r>
          </a:p>
        </p:txBody>
      </p:sp>
      <p:sp>
        <p:nvSpPr>
          <p:cNvPr id="4" name="Content Placeholder 2">
            <a:extLst>
              <a:ext uri="{FF2B5EF4-FFF2-40B4-BE49-F238E27FC236}">
                <a16:creationId xmlns:a16="http://schemas.microsoft.com/office/drawing/2014/main" id="{5CC95F72-3438-B649-BC4E-557BEB5686CE}"/>
              </a:ext>
            </a:extLst>
          </p:cNvPr>
          <p:cNvSpPr>
            <a:spLocks noGrp="1"/>
          </p:cNvSpPr>
          <p:nvPr>
            <p:ph idx="1"/>
          </p:nvPr>
        </p:nvSpPr>
        <p:spPr>
          <a:xfrm>
            <a:off x="663146" y="1690688"/>
            <a:ext cx="10797334" cy="4351338"/>
          </a:xfrm>
        </p:spPr>
        <p:txBody>
          <a:bodyPr>
            <a:normAutofit/>
          </a:bodyPr>
          <a:lstStyle/>
          <a:p>
            <a:pPr>
              <a:lnSpc>
                <a:spcPct val="110000"/>
              </a:lnSpc>
            </a:pPr>
            <a:r>
              <a:rPr lang="en-US" dirty="0"/>
              <a:t>Algorithms can be unbiased in important ways.</a:t>
            </a:r>
          </a:p>
          <a:p>
            <a:pPr>
              <a:lnSpc>
                <a:spcPct val="110000"/>
              </a:lnSpc>
            </a:pPr>
            <a:r>
              <a:rPr lang="en-US" dirty="0"/>
              <a:t>But they are built by people. What is fed to the algorithm is selected by people. What the algorithm produces is interpreted by people.</a:t>
            </a:r>
          </a:p>
          <a:p>
            <a:pPr>
              <a:lnSpc>
                <a:spcPct val="110000"/>
              </a:lnSpc>
            </a:pPr>
            <a:r>
              <a:rPr lang="en-US" dirty="0"/>
              <a:t>A machine learning algorithm is only as good as its training data, and we can see that the training set used here is fundamentally flawed for the purpose it is used.</a:t>
            </a:r>
          </a:p>
          <a:p>
            <a:pPr>
              <a:lnSpc>
                <a:spcPct val="110000"/>
              </a:lnSpc>
            </a:pPr>
            <a:r>
              <a:rPr lang="en-US" dirty="0"/>
              <a:t>You can (and should) critique such findings even if you do not understand the machine learning algorithms themselves.</a:t>
            </a:r>
          </a:p>
        </p:txBody>
      </p:sp>
    </p:spTree>
    <p:extLst>
      <p:ext uri="{BB962C8B-B14F-4D97-AF65-F5344CB8AC3E}">
        <p14:creationId xmlns:p14="http://schemas.microsoft.com/office/powerpoint/2010/main" val="384632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B3A6-CFF8-3C45-BD77-BD9E9B1BCE59}"/>
              </a:ext>
            </a:extLst>
          </p:cNvPr>
          <p:cNvSpPr>
            <a:spLocks noGrp="1"/>
          </p:cNvSpPr>
          <p:nvPr>
            <p:ph type="ctrTitle"/>
          </p:nvPr>
        </p:nvSpPr>
        <p:spPr/>
        <p:txBody>
          <a:bodyPr/>
          <a:lstStyle/>
          <a:p>
            <a:r>
              <a:rPr lang="en-US" dirty="0"/>
              <a:t>Activity 1: Milo</a:t>
            </a:r>
          </a:p>
        </p:txBody>
      </p:sp>
      <p:sp>
        <p:nvSpPr>
          <p:cNvPr id="3" name="Subtitle 2">
            <a:extLst>
              <a:ext uri="{FF2B5EF4-FFF2-40B4-BE49-F238E27FC236}">
                <a16:creationId xmlns:a16="http://schemas.microsoft.com/office/drawing/2014/main" id="{65C00223-162C-8245-9737-645AE6D938F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5889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p:txBody>
          <a:bodyPr/>
          <a:lstStyle/>
          <a:p>
            <a:r>
              <a:rPr lang="en-US" dirty="0"/>
              <a:t>Some background</a:t>
            </a:r>
          </a:p>
        </p:txBody>
      </p:sp>
      <p:sp>
        <p:nvSpPr>
          <p:cNvPr id="3" name="Content Placeholder 2">
            <a:extLst>
              <a:ext uri="{FF2B5EF4-FFF2-40B4-BE49-F238E27FC236}">
                <a16:creationId xmlns:a16="http://schemas.microsoft.com/office/drawing/2014/main" id="{F4C897C9-062A-8E44-B873-96ED90499596}"/>
              </a:ext>
            </a:extLst>
          </p:cNvPr>
          <p:cNvSpPr>
            <a:spLocks noGrp="1"/>
          </p:cNvSpPr>
          <p:nvPr>
            <p:ph idx="1"/>
          </p:nvPr>
        </p:nvSpPr>
        <p:spPr>
          <a:xfrm>
            <a:off x="663147" y="1690688"/>
            <a:ext cx="5737654" cy="4351338"/>
          </a:xfrm>
        </p:spPr>
        <p:txBody>
          <a:bodyPr>
            <a:normAutofit fontScale="85000" lnSpcReduction="10000"/>
          </a:bodyPr>
          <a:lstStyle/>
          <a:p>
            <a:r>
              <a:rPr lang="en-US" dirty="0"/>
              <a:t>Milo is a beloved chocolate malt drink that is popular in SE Asia.</a:t>
            </a:r>
          </a:p>
          <a:p>
            <a:endParaRPr lang="en-US" dirty="0"/>
          </a:p>
          <a:p>
            <a:r>
              <a:rPr lang="en-US" dirty="0"/>
              <a:t>Nestlé promotes it as healthful, supporting physical activity and growth.</a:t>
            </a:r>
          </a:p>
          <a:p>
            <a:endParaRPr lang="en-US" dirty="0"/>
          </a:p>
          <a:p>
            <a:r>
              <a:rPr lang="en-US" dirty="0"/>
              <a:t>In 2018, </a:t>
            </a:r>
            <a:r>
              <a:rPr lang="en-US" dirty="0" err="1"/>
              <a:t>Vishen</a:t>
            </a:r>
            <a:r>
              <a:rPr lang="en-US" dirty="0"/>
              <a:t> </a:t>
            </a:r>
            <a:r>
              <a:rPr lang="en-US" dirty="0" err="1"/>
              <a:t>Lakhiani</a:t>
            </a:r>
            <a:r>
              <a:rPr lang="en-US" dirty="0"/>
              <a:t> posted a video claiming that a tin of Milo powder contains 40% sugar, much of which is added.</a:t>
            </a:r>
          </a:p>
          <a:p>
            <a:pPr marL="0" indent="0">
              <a:buNone/>
            </a:pPr>
            <a:r>
              <a:rPr lang="en-US" dirty="0">
                <a:hlinkClick r:id="rId2"/>
              </a:rPr>
              <a:t>https://marketingmagazine.com.my/nestle-stands-its-ground-6-sugar-content-in-milo/</a:t>
            </a:r>
            <a:r>
              <a:rPr lang="en-US" dirty="0"/>
              <a:t> (first video: until 1:40)</a:t>
            </a:r>
          </a:p>
          <a:p>
            <a:endParaRPr lang="en-US" dirty="0"/>
          </a:p>
        </p:txBody>
      </p:sp>
      <p:pic>
        <p:nvPicPr>
          <p:cNvPr id="5" name="Picture 4" descr="A picture containing logo&#10;&#10;Description automatically generated">
            <a:extLst>
              <a:ext uri="{FF2B5EF4-FFF2-40B4-BE49-F238E27FC236}">
                <a16:creationId xmlns:a16="http://schemas.microsoft.com/office/drawing/2014/main" id="{1808E7EF-B79C-634A-8F16-230D2C198798}"/>
              </a:ext>
            </a:extLst>
          </p:cNvPr>
          <p:cNvPicPr>
            <a:picLocks noChangeAspect="1"/>
          </p:cNvPicPr>
          <p:nvPr/>
        </p:nvPicPr>
        <p:blipFill>
          <a:blip r:embed="rId3"/>
          <a:stretch>
            <a:fillRect/>
          </a:stretch>
        </p:blipFill>
        <p:spPr>
          <a:xfrm>
            <a:off x="8481423" y="365125"/>
            <a:ext cx="3396678" cy="3844653"/>
          </a:xfrm>
          <a:prstGeom prst="rect">
            <a:avLst/>
          </a:prstGeom>
        </p:spPr>
      </p:pic>
      <p:pic>
        <p:nvPicPr>
          <p:cNvPr id="6" name="Picture 5" descr="A close up of a toy car&#10;&#10;Description automatically generated">
            <a:extLst>
              <a:ext uri="{FF2B5EF4-FFF2-40B4-BE49-F238E27FC236}">
                <a16:creationId xmlns:a16="http://schemas.microsoft.com/office/drawing/2014/main" id="{95CC5112-745A-874D-B880-7E64FDA62E1D}"/>
              </a:ext>
            </a:extLst>
          </p:cNvPr>
          <p:cNvPicPr>
            <a:picLocks noChangeAspect="1"/>
          </p:cNvPicPr>
          <p:nvPr/>
        </p:nvPicPr>
        <p:blipFill>
          <a:blip r:embed="rId4"/>
          <a:stretch>
            <a:fillRect/>
          </a:stretch>
        </p:blipFill>
        <p:spPr>
          <a:xfrm>
            <a:off x="7211704" y="4415389"/>
            <a:ext cx="2873991" cy="2150171"/>
          </a:xfrm>
          <a:prstGeom prst="rect">
            <a:avLst/>
          </a:prstGeom>
        </p:spPr>
      </p:pic>
    </p:spTree>
    <p:extLst>
      <p:ext uri="{BB962C8B-B14F-4D97-AF65-F5344CB8AC3E}">
        <p14:creationId xmlns:p14="http://schemas.microsoft.com/office/powerpoint/2010/main" val="212521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p:txBody>
          <a:bodyPr/>
          <a:lstStyle/>
          <a:p>
            <a:r>
              <a:rPr lang="en-US" dirty="0"/>
              <a:t>Recall the facts</a:t>
            </a:r>
          </a:p>
        </p:txBody>
      </p:sp>
      <p:sp>
        <p:nvSpPr>
          <p:cNvPr id="3" name="Content Placeholder 2">
            <a:extLst>
              <a:ext uri="{FF2B5EF4-FFF2-40B4-BE49-F238E27FC236}">
                <a16:creationId xmlns:a16="http://schemas.microsoft.com/office/drawing/2014/main" id="{F4C897C9-062A-8E44-B873-96ED90499596}"/>
              </a:ext>
            </a:extLst>
          </p:cNvPr>
          <p:cNvSpPr>
            <a:spLocks noGrp="1"/>
          </p:cNvSpPr>
          <p:nvPr>
            <p:ph idx="1"/>
          </p:nvPr>
        </p:nvSpPr>
        <p:spPr>
          <a:xfrm>
            <a:off x="663146" y="1690687"/>
            <a:ext cx="6420042" cy="5167313"/>
          </a:xfrm>
        </p:spPr>
        <p:txBody>
          <a:bodyPr>
            <a:normAutofit/>
          </a:bodyPr>
          <a:lstStyle/>
          <a:p>
            <a:pPr lvl="0"/>
            <a:r>
              <a:rPr lang="en-SG" sz="2600" dirty="0"/>
              <a:t>In its dry powder form, a serving of Milo weighs about 28 grams. </a:t>
            </a:r>
          </a:p>
          <a:p>
            <a:pPr lvl="0"/>
            <a:endParaRPr lang="en-US" sz="2600" dirty="0"/>
          </a:p>
          <a:p>
            <a:pPr lvl="0"/>
            <a:r>
              <a:rPr lang="en-SG" sz="2600" dirty="0"/>
              <a:t>12 grams are from sugars; roughly 6 of them are from added sugars. </a:t>
            </a:r>
          </a:p>
          <a:p>
            <a:pPr lvl="0"/>
            <a:endParaRPr lang="en-US" sz="2600" dirty="0"/>
          </a:p>
          <a:p>
            <a:pPr lvl="0"/>
            <a:r>
              <a:rPr lang="en-SG" sz="2600" dirty="0"/>
              <a:t>A </a:t>
            </a:r>
            <a:r>
              <a:rPr lang="en-SG" sz="2600" i="1" u="sng" dirty="0"/>
              <a:t>standard serving</a:t>
            </a:r>
            <a:r>
              <a:rPr lang="en-SG" sz="2600" dirty="0"/>
              <a:t> involves mixing the 28 grams of powder into 200 mL of water.</a:t>
            </a:r>
          </a:p>
          <a:p>
            <a:pPr lvl="0"/>
            <a:endParaRPr lang="en-US" sz="2600" dirty="0"/>
          </a:p>
          <a:p>
            <a:pPr lvl="0"/>
            <a:r>
              <a:rPr lang="en-SG" sz="2600" dirty="0"/>
              <a:t>A teaspoon of sugar contains ~4g of sugar.</a:t>
            </a:r>
            <a:endParaRPr lang="en-US" sz="2600" dirty="0"/>
          </a:p>
        </p:txBody>
      </p:sp>
      <p:pic>
        <p:nvPicPr>
          <p:cNvPr id="5" name="Picture 4" descr="A picture containing logo&#10;&#10;Description automatically generated">
            <a:extLst>
              <a:ext uri="{FF2B5EF4-FFF2-40B4-BE49-F238E27FC236}">
                <a16:creationId xmlns:a16="http://schemas.microsoft.com/office/drawing/2014/main" id="{1808E7EF-B79C-634A-8F16-230D2C198798}"/>
              </a:ext>
            </a:extLst>
          </p:cNvPr>
          <p:cNvPicPr>
            <a:picLocks noChangeAspect="1"/>
          </p:cNvPicPr>
          <p:nvPr/>
        </p:nvPicPr>
        <p:blipFill>
          <a:blip r:embed="rId2"/>
          <a:stretch>
            <a:fillRect/>
          </a:stretch>
        </p:blipFill>
        <p:spPr>
          <a:xfrm>
            <a:off x="8481423" y="365125"/>
            <a:ext cx="3396678" cy="3844653"/>
          </a:xfrm>
          <a:prstGeom prst="rect">
            <a:avLst/>
          </a:prstGeom>
        </p:spPr>
      </p:pic>
      <p:pic>
        <p:nvPicPr>
          <p:cNvPr id="6" name="Picture 5" descr="A close up of a toy car&#10;&#10;Description automatically generated">
            <a:extLst>
              <a:ext uri="{FF2B5EF4-FFF2-40B4-BE49-F238E27FC236}">
                <a16:creationId xmlns:a16="http://schemas.microsoft.com/office/drawing/2014/main" id="{95CC5112-745A-874D-B880-7E64FDA62E1D}"/>
              </a:ext>
            </a:extLst>
          </p:cNvPr>
          <p:cNvPicPr>
            <a:picLocks noChangeAspect="1"/>
          </p:cNvPicPr>
          <p:nvPr/>
        </p:nvPicPr>
        <p:blipFill>
          <a:blip r:embed="rId3"/>
          <a:stretch>
            <a:fillRect/>
          </a:stretch>
        </p:blipFill>
        <p:spPr>
          <a:xfrm>
            <a:off x="7211704" y="4415389"/>
            <a:ext cx="2873991" cy="2150171"/>
          </a:xfrm>
          <a:prstGeom prst="rect">
            <a:avLst/>
          </a:prstGeom>
        </p:spPr>
      </p:pic>
    </p:spTree>
    <p:extLst>
      <p:ext uri="{BB962C8B-B14F-4D97-AF65-F5344CB8AC3E}">
        <p14:creationId xmlns:p14="http://schemas.microsoft.com/office/powerpoint/2010/main" val="2486205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p:txBody>
          <a:bodyPr/>
          <a:lstStyle/>
          <a:p>
            <a:r>
              <a:rPr lang="en-US" dirty="0"/>
              <a:t>What’s the message?</a:t>
            </a:r>
          </a:p>
        </p:txBody>
      </p:sp>
      <p:sp>
        <p:nvSpPr>
          <p:cNvPr id="3" name="Content Placeholder 2">
            <a:extLst>
              <a:ext uri="{FF2B5EF4-FFF2-40B4-BE49-F238E27FC236}">
                <a16:creationId xmlns:a16="http://schemas.microsoft.com/office/drawing/2014/main" id="{F4C897C9-062A-8E44-B873-96ED90499596}"/>
              </a:ext>
            </a:extLst>
          </p:cNvPr>
          <p:cNvSpPr>
            <a:spLocks noGrp="1"/>
          </p:cNvSpPr>
          <p:nvPr>
            <p:ph idx="1"/>
          </p:nvPr>
        </p:nvSpPr>
        <p:spPr>
          <a:xfrm>
            <a:off x="663146" y="1690687"/>
            <a:ext cx="6392747" cy="5051307"/>
          </a:xfrm>
        </p:spPr>
        <p:txBody>
          <a:bodyPr>
            <a:normAutofit lnSpcReduction="10000"/>
          </a:bodyPr>
          <a:lstStyle/>
          <a:p>
            <a:r>
              <a:rPr lang="en-US" dirty="0"/>
              <a:t>Consider these two statements: </a:t>
            </a:r>
          </a:p>
          <a:p>
            <a:pPr marL="0" indent="0">
              <a:buNone/>
            </a:pPr>
            <a:r>
              <a:rPr lang="en-US" i="1" dirty="0"/>
              <a:t>   Are they accurate?</a:t>
            </a:r>
          </a:p>
          <a:p>
            <a:pPr lvl="1"/>
            <a:r>
              <a:rPr lang="en-US" dirty="0" err="1"/>
              <a:t>Lakhiani</a:t>
            </a:r>
            <a:r>
              <a:rPr lang="en-US" dirty="0"/>
              <a:t> – Milo powder contains 40% sugar by weight.</a:t>
            </a:r>
          </a:p>
          <a:p>
            <a:pPr lvl="1"/>
            <a:r>
              <a:rPr lang="en-US" dirty="0"/>
              <a:t>Nestlé – A serving of Milo (28g powder + 200 mL water) contains only 6% sugar by weight, and 54% of those sugars occur naturally in the primary ingredients.</a:t>
            </a:r>
          </a:p>
          <a:p>
            <a:pPr lvl="1"/>
            <a:endParaRPr lang="en-US" dirty="0"/>
          </a:p>
          <a:p>
            <a:r>
              <a:rPr lang="en-US" dirty="0"/>
              <a:t>Both claims are accurate. </a:t>
            </a:r>
          </a:p>
          <a:p>
            <a:pPr lvl="1"/>
            <a:r>
              <a:rPr lang="en-US" dirty="0"/>
              <a:t>Which claim do you think is more helpful?</a:t>
            </a:r>
          </a:p>
          <a:p>
            <a:pPr lvl="1"/>
            <a:r>
              <a:rPr lang="en-US" dirty="0"/>
              <a:t>How do you think each claim affects consumer behavior?</a:t>
            </a:r>
          </a:p>
        </p:txBody>
      </p:sp>
      <p:pic>
        <p:nvPicPr>
          <p:cNvPr id="5" name="Picture 4" descr="A picture containing logo&#10;&#10;Description automatically generated">
            <a:extLst>
              <a:ext uri="{FF2B5EF4-FFF2-40B4-BE49-F238E27FC236}">
                <a16:creationId xmlns:a16="http://schemas.microsoft.com/office/drawing/2014/main" id="{1808E7EF-B79C-634A-8F16-230D2C198798}"/>
              </a:ext>
            </a:extLst>
          </p:cNvPr>
          <p:cNvPicPr>
            <a:picLocks noChangeAspect="1"/>
          </p:cNvPicPr>
          <p:nvPr/>
        </p:nvPicPr>
        <p:blipFill>
          <a:blip r:embed="rId2"/>
          <a:stretch>
            <a:fillRect/>
          </a:stretch>
        </p:blipFill>
        <p:spPr>
          <a:xfrm>
            <a:off x="8481423" y="365125"/>
            <a:ext cx="3396678" cy="3844653"/>
          </a:xfrm>
          <a:prstGeom prst="rect">
            <a:avLst/>
          </a:prstGeom>
        </p:spPr>
      </p:pic>
      <p:pic>
        <p:nvPicPr>
          <p:cNvPr id="6" name="Picture 5" descr="A close up of a toy car&#10;&#10;Description automatically generated">
            <a:extLst>
              <a:ext uri="{FF2B5EF4-FFF2-40B4-BE49-F238E27FC236}">
                <a16:creationId xmlns:a16="http://schemas.microsoft.com/office/drawing/2014/main" id="{95CC5112-745A-874D-B880-7E64FDA62E1D}"/>
              </a:ext>
            </a:extLst>
          </p:cNvPr>
          <p:cNvPicPr>
            <a:picLocks noChangeAspect="1"/>
          </p:cNvPicPr>
          <p:nvPr/>
        </p:nvPicPr>
        <p:blipFill>
          <a:blip r:embed="rId3"/>
          <a:stretch>
            <a:fillRect/>
          </a:stretch>
        </p:blipFill>
        <p:spPr>
          <a:xfrm>
            <a:off x="7211704" y="4415389"/>
            <a:ext cx="2873991" cy="2150171"/>
          </a:xfrm>
          <a:prstGeom prst="rect">
            <a:avLst/>
          </a:prstGeom>
        </p:spPr>
      </p:pic>
    </p:spTree>
    <p:extLst>
      <p:ext uri="{BB962C8B-B14F-4D97-AF65-F5344CB8AC3E}">
        <p14:creationId xmlns:p14="http://schemas.microsoft.com/office/powerpoint/2010/main" val="408866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p:txBody>
          <a:bodyPr/>
          <a:lstStyle/>
          <a:p>
            <a:r>
              <a:rPr lang="en-US" dirty="0"/>
              <a:t>What’s the message?</a:t>
            </a:r>
          </a:p>
        </p:txBody>
      </p:sp>
      <p:sp>
        <p:nvSpPr>
          <p:cNvPr id="3" name="Content Placeholder 2">
            <a:extLst>
              <a:ext uri="{FF2B5EF4-FFF2-40B4-BE49-F238E27FC236}">
                <a16:creationId xmlns:a16="http://schemas.microsoft.com/office/drawing/2014/main" id="{F4C897C9-062A-8E44-B873-96ED90499596}"/>
              </a:ext>
            </a:extLst>
          </p:cNvPr>
          <p:cNvSpPr>
            <a:spLocks noGrp="1"/>
          </p:cNvSpPr>
          <p:nvPr>
            <p:ph idx="1"/>
          </p:nvPr>
        </p:nvSpPr>
        <p:spPr>
          <a:xfrm>
            <a:off x="627798" y="1690688"/>
            <a:ext cx="6455390" cy="5167312"/>
          </a:xfrm>
        </p:spPr>
        <p:txBody>
          <a:bodyPr>
            <a:normAutofit fontScale="92500" lnSpcReduction="20000"/>
          </a:bodyPr>
          <a:lstStyle/>
          <a:p>
            <a:r>
              <a:rPr lang="en-US" dirty="0"/>
              <a:t>Design a comparison to make the Milo sugar numbers more meaningful to yourself and others. </a:t>
            </a:r>
          </a:p>
          <a:p>
            <a:pPr marL="0" indent="0">
              <a:buNone/>
            </a:pPr>
            <a:r>
              <a:rPr lang="en-US" i="1" dirty="0"/>
              <a:t>Hints: Recall what we did in Week 1</a:t>
            </a:r>
          </a:p>
          <a:p>
            <a:pPr marL="0" indent="0">
              <a:buNone/>
            </a:pPr>
            <a:endParaRPr lang="en-US" i="1" dirty="0"/>
          </a:p>
          <a:p>
            <a:pPr marL="0" indent="0">
              <a:buNone/>
            </a:pPr>
            <a:r>
              <a:rPr lang="en-US" dirty="0"/>
              <a:t>-  What are other common types of sugar-heavy products?</a:t>
            </a:r>
          </a:p>
          <a:p>
            <a:pPr>
              <a:buFontTx/>
              <a:buChar char="-"/>
            </a:pPr>
            <a:r>
              <a:rPr lang="en-US" dirty="0"/>
              <a:t>How do you usually make your drinks, e.g. coffee?</a:t>
            </a:r>
          </a:p>
          <a:p>
            <a:pPr>
              <a:buFontTx/>
              <a:buChar char="-"/>
            </a:pPr>
            <a:r>
              <a:rPr lang="en-US" dirty="0"/>
              <a:t>Scientific benchmarks/recommendations for sugar consumption?</a:t>
            </a:r>
          </a:p>
          <a:p>
            <a:pPr marL="0" indent="0">
              <a:buNone/>
            </a:pPr>
            <a:endParaRPr lang="en-US" dirty="0"/>
          </a:p>
          <a:p>
            <a:r>
              <a:rPr lang="en-US" dirty="0"/>
              <a:t>Is your example fair? Does it have an agenda behind it, hidden or not?</a:t>
            </a:r>
          </a:p>
        </p:txBody>
      </p:sp>
      <p:pic>
        <p:nvPicPr>
          <p:cNvPr id="5" name="Picture 4" descr="A picture containing logo&#10;&#10;Description automatically generated">
            <a:extLst>
              <a:ext uri="{FF2B5EF4-FFF2-40B4-BE49-F238E27FC236}">
                <a16:creationId xmlns:a16="http://schemas.microsoft.com/office/drawing/2014/main" id="{1808E7EF-B79C-634A-8F16-230D2C198798}"/>
              </a:ext>
            </a:extLst>
          </p:cNvPr>
          <p:cNvPicPr>
            <a:picLocks noChangeAspect="1"/>
          </p:cNvPicPr>
          <p:nvPr/>
        </p:nvPicPr>
        <p:blipFill>
          <a:blip r:embed="rId2"/>
          <a:stretch>
            <a:fillRect/>
          </a:stretch>
        </p:blipFill>
        <p:spPr>
          <a:xfrm>
            <a:off x="8481423" y="365125"/>
            <a:ext cx="3396678" cy="3844653"/>
          </a:xfrm>
          <a:prstGeom prst="rect">
            <a:avLst/>
          </a:prstGeom>
        </p:spPr>
      </p:pic>
      <p:pic>
        <p:nvPicPr>
          <p:cNvPr id="6" name="Picture 5" descr="A close up of a toy car&#10;&#10;Description automatically generated">
            <a:extLst>
              <a:ext uri="{FF2B5EF4-FFF2-40B4-BE49-F238E27FC236}">
                <a16:creationId xmlns:a16="http://schemas.microsoft.com/office/drawing/2014/main" id="{95CC5112-745A-874D-B880-7E64FDA62E1D}"/>
              </a:ext>
            </a:extLst>
          </p:cNvPr>
          <p:cNvPicPr>
            <a:picLocks noChangeAspect="1"/>
          </p:cNvPicPr>
          <p:nvPr/>
        </p:nvPicPr>
        <p:blipFill>
          <a:blip r:embed="rId3"/>
          <a:stretch>
            <a:fillRect/>
          </a:stretch>
        </p:blipFill>
        <p:spPr>
          <a:xfrm>
            <a:off x="7211704" y="4415389"/>
            <a:ext cx="2873991" cy="2150171"/>
          </a:xfrm>
          <a:prstGeom prst="rect">
            <a:avLst/>
          </a:prstGeom>
        </p:spPr>
      </p:pic>
    </p:spTree>
    <p:extLst>
      <p:ext uri="{BB962C8B-B14F-4D97-AF65-F5344CB8AC3E}">
        <p14:creationId xmlns:p14="http://schemas.microsoft.com/office/powerpoint/2010/main" val="147184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69C-1AA0-274C-B192-8088EAAF2F8C}"/>
              </a:ext>
            </a:extLst>
          </p:cNvPr>
          <p:cNvSpPr>
            <a:spLocks noGrp="1"/>
          </p:cNvSpPr>
          <p:nvPr>
            <p:ph type="title"/>
          </p:nvPr>
        </p:nvSpPr>
        <p:spPr>
          <a:xfrm>
            <a:off x="838200" y="365125"/>
            <a:ext cx="7173036" cy="1325563"/>
          </a:xfrm>
        </p:spPr>
        <p:txBody>
          <a:bodyPr/>
          <a:lstStyle/>
          <a:p>
            <a:r>
              <a:rPr lang="en-US" dirty="0"/>
              <a:t>What’s the message? </a:t>
            </a:r>
            <a:br>
              <a:rPr lang="en-US" dirty="0"/>
            </a:br>
            <a:r>
              <a:rPr lang="en-US" altLang="zh-CN" dirty="0"/>
              <a:t>(potential answers)</a:t>
            </a:r>
            <a:endParaRPr lang="en-US" dirty="0"/>
          </a:p>
        </p:txBody>
      </p:sp>
      <p:sp>
        <p:nvSpPr>
          <p:cNvPr id="3" name="Content Placeholder 2">
            <a:extLst>
              <a:ext uri="{FF2B5EF4-FFF2-40B4-BE49-F238E27FC236}">
                <a16:creationId xmlns:a16="http://schemas.microsoft.com/office/drawing/2014/main" id="{F4C897C9-062A-8E44-B873-96ED90499596}"/>
              </a:ext>
            </a:extLst>
          </p:cNvPr>
          <p:cNvSpPr>
            <a:spLocks noGrp="1"/>
          </p:cNvSpPr>
          <p:nvPr>
            <p:ph idx="1"/>
          </p:nvPr>
        </p:nvSpPr>
        <p:spPr>
          <a:xfrm>
            <a:off x="679399" y="2141537"/>
            <a:ext cx="6297212" cy="4351338"/>
          </a:xfrm>
        </p:spPr>
        <p:txBody>
          <a:bodyPr>
            <a:normAutofit lnSpcReduction="10000"/>
          </a:bodyPr>
          <a:lstStyle/>
          <a:p>
            <a:pPr algn="just"/>
            <a:r>
              <a:rPr lang="en-SG" dirty="0"/>
              <a:t>200 mL of </a:t>
            </a:r>
            <a:r>
              <a:rPr lang="en-SG" b="1" dirty="0"/>
              <a:t>Coke</a:t>
            </a:r>
            <a:r>
              <a:rPr lang="en-SG" dirty="0"/>
              <a:t> contains 21 grams of sugar. Milo has 57% that amount.</a:t>
            </a:r>
            <a:endParaRPr lang="en-US" dirty="0"/>
          </a:p>
          <a:p>
            <a:pPr algn="just"/>
            <a:endParaRPr lang="en-US" dirty="0"/>
          </a:p>
          <a:p>
            <a:pPr algn="just"/>
            <a:r>
              <a:rPr lang="en-SG" dirty="0"/>
              <a:t>One problem with thinking that 6% is low is that consumers might add sweetened condensed milk to it. </a:t>
            </a:r>
            <a:r>
              <a:rPr lang="en-SG" i="1" u="sng" dirty="0">
                <a:solidFill>
                  <a:srgbClr val="FF0000"/>
                </a:solidFill>
                <a:hlinkClick r:id="rId2">
                  <a:extLst>
                    <a:ext uri="{A12FA001-AC4F-418D-AE19-62706E023703}">
                      <ahyp:hlinkClr xmlns:ahyp="http://schemas.microsoft.com/office/drawing/2018/hyperlinkcolor" val="tx"/>
                    </a:ext>
                  </a:extLst>
                </a:hlinkClick>
              </a:rPr>
              <a:t>According to Lakhiani, that can bring the sugar amount to 40g</a:t>
            </a:r>
            <a:r>
              <a:rPr lang="en-US" i="1" u="sng" dirty="0">
                <a:solidFill>
                  <a:srgbClr val="FF0000"/>
                </a:solidFill>
              </a:rPr>
              <a:t>! </a:t>
            </a:r>
            <a:r>
              <a:rPr lang="en-SG" dirty="0"/>
              <a:t>That’s above the American Heart Association’s guidelines for daily added sugar for an adult male (9 teaspoons, 36 grams).</a:t>
            </a:r>
            <a:endParaRPr lang="en-US" dirty="0"/>
          </a:p>
          <a:p>
            <a:pPr algn="just"/>
            <a:endParaRPr lang="en-US" dirty="0"/>
          </a:p>
        </p:txBody>
      </p:sp>
      <p:pic>
        <p:nvPicPr>
          <p:cNvPr id="5" name="Picture 4" descr="A picture containing logo&#10;&#10;Description automatically generated">
            <a:extLst>
              <a:ext uri="{FF2B5EF4-FFF2-40B4-BE49-F238E27FC236}">
                <a16:creationId xmlns:a16="http://schemas.microsoft.com/office/drawing/2014/main" id="{1808E7EF-B79C-634A-8F16-230D2C198798}"/>
              </a:ext>
            </a:extLst>
          </p:cNvPr>
          <p:cNvPicPr>
            <a:picLocks noChangeAspect="1"/>
          </p:cNvPicPr>
          <p:nvPr/>
        </p:nvPicPr>
        <p:blipFill>
          <a:blip r:embed="rId3"/>
          <a:stretch>
            <a:fillRect/>
          </a:stretch>
        </p:blipFill>
        <p:spPr>
          <a:xfrm>
            <a:off x="8481423" y="365125"/>
            <a:ext cx="3396678" cy="3844653"/>
          </a:xfrm>
          <a:prstGeom prst="rect">
            <a:avLst/>
          </a:prstGeom>
        </p:spPr>
      </p:pic>
      <p:pic>
        <p:nvPicPr>
          <p:cNvPr id="6" name="Picture 5" descr="A close up of a toy car&#10;&#10;Description automatically generated">
            <a:extLst>
              <a:ext uri="{FF2B5EF4-FFF2-40B4-BE49-F238E27FC236}">
                <a16:creationId xmlns:a16="http://schemas.microsoft.com/office/drawing/2014/main" id="{95CC5112-745A-874D-B880-7E64FDA62E1D}"/>
              </a:ext>
            </a:extLst>
          </p:cNvPr>
          <p:cNvPicPr>
            <a:picLocks noChangeAspect="1"/>
          </p:cNvPicPr>
          <p:nvPr/>
        </p:nvPicPr>
        <p:blipFill>
          <a:blip r:embed="rId4"/>
          <a:stretch>
            <a:fillRect/>
          </a:stretch>
        </p:blipFill>
        <p:spPr>
          <a:xfrm>
            <a:off x="7211704" y="4415389"/>
            <a:ext cx="2873991" cy="2150171"/>
          </a:xfrm>
          <a:prstGeom prst="rect">
            <a:avLst/>
          </a:prstGeom>
        </p:spPr>
      </p:pic>
    </p:spTree>
    <p:extLst>
      <p:ext uri="{BB962C8B-B14F-4D97-AF65-F5344CB8AC3E}">
        <p14:creationId xmlns:p14="http://schemas.microsoft.com/office/powerpoint/2010/main" val="101815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2B3A6-CFF8-3C45-BD77-BD9E9B1BCE59}"/>
              </a:ext>
            </a:extLst>
          </p:cNvPr>
          <p:cNvSpPr>
            <a:spLocks noGrp="1"/>
          </p:cNvSpPr>
          <p:nvPr>
            <p:ph type="ctrTitle"/>
          </p:nvPr>
        </p:nvSpPr>
        <p:spPr/>
        <p:txBody>
          <a:bodyPr/>
          <a:lstStyle/>
          <a:p>
            <a:r>
              <a:rPr lang="en-US" dirty="0">
                <a:latin typeface=""/>
              </a:rPr>
              <a:t>Activity 2: The face of a criminal?</a:t>
            </a:r>
          </a:p>
        </p:txBody>
      </p:sp>
      <p:sp>
        <p:nvSpPr>
          <p:cNvPr id="3" name="Subtitle 2">
            <a:extLst>
              <a:ext uri="{FF2B5EF4-FFF2-40B4-BE49-F238E27FC236}">
                <a16:creationId xmlns:a16="http://schemas.microsoft.com/office/drawing/2014/main" id="{65C00223-162C-8245-9737-645AE6D938F2}"/>
              </a:ext>
            </a:extLst>
          </p:cNvPr>
          <p:cNvSpPr>
            <a:spLocks noGrp="1"/>
          </p:cNvSpPr>
          <p:nvPr>
            <p:ph type="subTitle" idx="1"/>
          </p:nvPr>
        </p:nvSpPr>
        <p:spPr/>
        <p:txBody>
          <a:bodyPr/>
          <a:lstStyle/>
          <a:p>
            <a:endParaRPr lang="en-US" dirty="0">
              <a:latin typeface=""/>
            </a:endParaRPr>
          </a:p>
        </p:txBody>
      </p:sp>
    </p:spTree>
    <p:extLst>
      <p:ext uri="{BB962C8B-B14F-4D97-AF65-F5344CB8AC3E}">
        <p14:creationId xmlns:p14="http://schemas.microsoft.com/office/powerpoint/2010/main" val="2171619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1569</Words>
  <Application>Microsoft Macintosh PowerPoint</Application>
  <PresentationFormat>Widescreen</PresentationFormat>
  <Paragraphs>132</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vt:lpstr>
      <vt:lpstr>Wingdings</vt:lpstr>
      <vt:lpstr>Office Theme</vt:lpstr>
      <vt:lpstr>BIAS AND WHAT TO DO ABOUT IT</vt:lpstr>
      <vt:lpstr>PowerPoint Presentation</vt:lpstr>
      <vt:lpstr>Activity 1: Milo</vt:lpstr>
      <vt:lpstr>Some background</vt:lpstr>
      <vt:lpstr>Recall the facts</vt:lpstr>
      <vt:lpstr>What’s the message?</vt:lpstr>
      <vt:lpstr>What’s the message?</vt:lpstr>
      <vt:lpstr>What’s the message?  (potential answers)</vt:lpstr>
      <vt:lpstr>Activity 2: The face of a criminal?</vt:lpstr>
      <vt:lpstr>Some background</vt:lpstr>
      <vt:lpstr>Some additional background</vt:lpstr>
      <vt:lpstr>The Paper</vt:lpstr>
      <vt:lpstr>The Paper</vt:lpstr>
      <vt:lpstr>The Paper</vt:lpstr>
      <vt:lpstr>The Paper</vt:lpstr>
      <vt:lpstr>Discussion: Potential problems?</vt:lpstr>
      <vt:lpstr>The key problems: Biased sampling</vt:lpstr>
      <vt:lpstr>The key problems: Biased sampling</vt:lpstr>
      <vt:lpstr>Discussion: how do the samples bias the algorithm?</vt:lpstr>
      <vt:lpstr>How algorithms can be biased:</vt:lpstr>
      <vt:lpstr>How algorithms can be biased:</vt:lpstr>
      <vt:lpstr>How algorithms can be biased:</vt:lpstr>
      <vt:lpstr>(Re)evaluating our claims</vt:lpstr>
      <vt:lpstr>Conclusion</vt:lpstr>
      <vt:lpstr>What is learned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Explanatory slides for Week 11, Lesson 2</dc:title>
  <dc:creator>Christopher Lee Asplund</dc:creator>
  <cp:lastModifiedBy>Jian Xu</cp:lastModifiedBy>
  <cp:revision>39</cp:revision>
  <dcterms:created xsi:type="dcterms:W3CDTF">2020-10-21T03:19:20Z</dcterms:created>
  <dcterms:modified xsi:type="dcterms:W3CDTF">2021-11-06T16:15:55Z</dcterms:modified>
</cp:coreProperties>
</file>